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18288000" cy="10287000"/>
  <p:notesSz cx="6858000" cy="9144000"/>
  <p:embeddedFontLst>
    <p:embeddedFont>
      <p:font typeface="Clear Sans Medium" charset="1" panose="020B0603030202020304"/>
      <p:regular r:id="rId67"/>
    </p:embeddedFont>
    <p:embeddedFont>
      <p:font typeface="Montserrat Classic Bold" charset="1" panose="00000800000000000000"/>
      <p:regular r:id="rId68"/>
    </p:embeddedFont>
    <p:embeddedFont>
      <p:font typeface="Montserrat" charset="1" panose="00000500000000000000"/>
      <p:regular r:id="rId69"/>
    </p:embeddedFont>
    <p:embeddedFont>
      <p:font typeface="Lexend Exa" charset="1" panose="00000000000000000000"/>
      <p:regular r:id="rId70"/>
    </p:embeddedFont>
    <p:embeddedFont>
      <p:font typeface="Lexend Deca" charset="1" panose="00000000000000000000"/>
      <p:regular r:id="rId71"/>
    </p:embeddedFont>
    <p:embeddedFont>
      <p:font typeface="Montserrat Medium" charset="1" panose="00000600000000000000"/>
      <p:regular r:id="rId72"/>
    </p:embeddedFont>
    <p:embeddedFont>
      <p:font typeface="Clear Sans" charset="1" panose="020B0503030202020304"/>
      <p:regular r:id="rId73"/>
    </p:embeddedFont>
    <p:embeddedFont>
      <p:font typeface="Montserrat Classic" charset="1" panose="00000500000000000000"/>
      <p:regular r:id="rId74"/>
    </p:embeddedFont>
    <p:embeddedFont>
      <p:font typeface="Clear Sans Bold" charset="1" panose="020B0803030202020304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2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3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7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3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4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4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4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43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44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4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4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47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5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3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0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66.png" Type="http://schemas.openxmlformats.org/officeDocument/2006/relationships/image"/><Relationship Id="rId12" Target="../embeddings/oleObject1.bin" Type="http://schemas.openxmlformats.org/officeDocument/2006/relationships/oleObject"/><Relationship Id="rId13" Target="../media/image67.png" Type="http://schemas.openxmlformats.org/officeDocument/2006/relationships/image"/><Relationship Id="rId14" Target="../embeddings/oleObject2.bin" Type="http://schemas.openxmlformats.org/officeDocument/2006/relationships/oleObjec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0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1674" y="3994225"/>
            <a:ext cx="7559003" cy="499294"/>
            <a:chOff x="0" y="0"/>
            <a:chExt cx="10078671" cy="665726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0078671" cy="66572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667818" y="167602"/>
              <a:ext cx="8743036" cy="340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86"/>
                </a:lnSpc>
              </a:pPr>
              <a:r>
                <a:rPr lang="en-US" b="true" sz="1742" spc="34">
                  <a:solidFill>
                    <a:srgbClr val="FFFFFF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INSTITUTO FEDERAL DE SÃO PAULO - CAMPUS CATANDUVA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450559" y="1622755"/>
            <a:ext cx="1553457" cy="1482886"/>
            <a:chOff x="0" y="0"/>
            <a:chExt cx="2071276" cy="19771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92061"/>
              <a:ext cx="1585120" cy="1585120"/>
            </a:xfrm>
            <a:custGeom>
              <a:avLst/>
              <a:gdLst/>
              <a:ahLst/>
              <a:cxnLst/>
              <a:rect r="r" b="b" t="t" l="l"/>
              <a:pathLst>
                <a:path h="1585120" w="1585120">
                  <a:moveTo>
                    <a:pt x="0" y="0"/>
                  </a:moveTo>
                  <a:lnTo>
                    <a:pt x="1585120" y="0"/>
                  </a:lnTo>
                  <a:lnTo>
                    <a:pt x="1585120" y="1585121"/>
                  </a:lnTo>
                  <a:lnTo>
                    <a:pt x="0" y="158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85120" y="0"/>
              <a:ext cx="486156" cy="784122"/>
            </a:xfrm>
            <a:custGeom>
              <a:avLst/>
              <a:gdLst/>
              <a:ahLst/>
              <a:cxnLst/>
              <a:rect r="r" b="b" t="t" l="l"/>
              <a:pathLst>
                <a:path h="784122" w="486156">
                  <a:moveTo>
                    <a:pt x="0" y="0"/>
                  </a:moveTo>
                  <a:lnTo>
                    <a:pt x="486156" y="0"/>
                  </a:lnTo>
                  <a:lnTo>
                    <a:pt x="486156" y="784122"/>
                  </a:lnTo>
                  <a:lnTo>
                    <a:pt x="0" y="784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306469" y="6868320"/>
            <a:ext cx="1553457" cy="1482886"/>
            <a:chOff x="0" y="0"/>
            <a:chExt cx="2071276" cy="19771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392061"/>
              <a:ext cx="1585120" cy="1585120"/>
            </a:xfrm>
            <a:custGeom>
              <a:avLst/>
              <a:gdLst/>
              <a:ahLst/>
              <a:cxnLst/>
              <a:rect r="r" b="b" t="t" l="l"/>
              <a:pathLst>
                <a:path h="1585120" w="1585120">
                  <a:moveTo>
                    <a:pt x="0" y="0"/>
                  </a:moveTo>
                  <a:lnTo>
                    <a:pt x="1585120" y="0"/>
                  </a:lnTo>
                  <a:lnTo>
                    <a:pt x="1585120" y="1585121"/>
                  </a:lnTo>
                  <a:lnTo>
                    <a:pt x="0" y="158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85120" y="0"/>
              <a:ext cx="486156" cy="784122"/>
            </a:xfrm>
            <a:custGeom>
              <a:avLst/>
              <a:gdLst/>
              <a:ahLst/>
              <a:cxnLst/>
              <a:rect r="r" b="b" t="t" l="l"/>
              <a:pathLst>
                <a:path h="784122" w="486156">
                  <a:moveTo>
                    <a:pt x="0" y="0"/>
                  </a:moveTo>
                  <a:lnTo>
                    <a:pt x="486156" y="0"/>
                  </a:lnTo>
                  <a:lnTo>
                    <a:pt x="486156" y="784122"/>
                  </a:lnTo>
                  <a:lnTo>
                    <a:pt x="0" y="784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783542" y="1716501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2" y="0"/>
                </a:lnTo>
                <a:lnTo>
                  <a:pt x="401572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04016" y="7609763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2" y="0"/>
                </a:lnTo>
                <a:lnTo>
                  <a:pt x="401572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59927" y="4729845"/>
            <a:ext cx="12568147" cy="112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9"/>
              </a:lnSpc>
            </a:pPr>
            <a:r>
              <a:rPr lang="en-US" b="true" sz="7900" spc="12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VINO BEBIDAS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97322" y="5820268"/>
            <a:ext cx="7493355" cy="36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sz="2191" spc="2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CADA </a:t>
            </a:r>
            <a:r>
              <a:rPr lang="en-US" sz="2191" spc="2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UVA, UM UNIVERSO DE SABORES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918446" y="571143"/>
            <a:ext cx="2451108" cy="2880158"/>
          </a:xfrm>
          <a:custGeom>
            <a:avLst/>
            <a:gdLst/>
            <a:ahLst/>
            <a:cxnLst/>
            <a:rect r="r" b="b" t="t" l="l"/>
            <a:pathLst>
              <a:path h="2880158" w="2451108">
                <a:moveTo>
                  <a:pt x="0" y="0"/>
                </a:moveTo>
                <a:lnTo>
                  <a:pt x="2451108" y="0"/>
                </a:lnTo>
                <a:lnTo>
                  <a:pt x="2451108" y="2880157"/>
                </a:lnTo>
                <a:lnTo>
                  <a:pt x="0" y="28801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43512" y="8486673"/>
            <a:ext cx="3413416" cy="771627"/>
            <a:chOff x="0" y="0"/>
            <a:chExt cx="4551222" cy="102883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Apresentado Por: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54914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Guilherme Batista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030095" y="8486673"/>
            <a:ext cx="3413416" cy="771627"/>
            <a:chOff x="0" y="0"/>
            <a:chExt cx="4551222" cy="102883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Apresentado Por: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54914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Eduardo Lemes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78840" y="8486673"/>
            <a:ext cx="3413416" cy="771627"/>
            <a:chOff x="0" y="0"/>
            <a:chExt cx="4551222" cy="102883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Apresentado Por: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54914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Danyell Hervano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365424" y="8486673"/>
            <a:ext cx="3413416" cy="771627"/>
            <a:chOff x="0" y="0"/>
            <a:chExt cx="4551222" cy="102883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Apresentado Por: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554914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Ana Penariol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613416" y="1750362"/>
            <a:ext cx="12783227" cy="7213180"/>
            <a:chOff x="0" y="0"/>
            <a:chExt cx="17044303" cy="961757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7044303" cy="9617573"/>
              <a:chOff x="0" y="0"/>
              <a:chExt cx="40616358" cy="2291855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0616358" cy="22918555"/>
              </a:xfrm>
              <a:custGeom>
                <a:avLst/>
                <a:gdLst/>
                <a:ahLst/>
                <a:cxnLst/>
                <a:rect r="r" b="b" t="t" l="l"/>
                <a:pathLst>
                  <a:path h="22918555" w="40616358">
                    <a:moveTo>
                      <a:pt x="40390297" y="0"/>
                    </a:moveTo>
                    <a:lnTo>
                      <a:pt x="0" y="0"/>
                    </a:lnTo>
                    <a:lnTo>
                      <a:pt x="0" y="22918555"/>
                    </a:lnTo>
                    <a:lnTo>
                      <a:pt x="40616358" y="22918555"/>
                    </a:lnTo>
                    <a:lnTo>
                      <a:pt x="40616358" y="0"/>
                    </a:lnTo>
                    <a:lnTo>
                      <a:pt x="40390297" y="0"/>
                    </a:lnTo>
                    <a:close/>
                    <a:moveTo>
                      <a:pt x="40390297" y="22692495"/>
                    </a:moveTo>
                    <a:lnTo>
                      <a:pt x="228600" y="22692495"/>
                    </a:lnTo>
                    <a:lnTo>
                      <a:pt x="228600" y="228600"/>
                    </a:lnTo>
                    <a:lnTo>
                      <a:pt x="40390297" y="228600"/>
                    </a:lnTo>
                    <a:lnTo>
                      <a:pt x="40390297" y="22692495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6" id="6"/>
            <p:cNvSpPr/>
            <p:nvPr/>
          </p:nvSpPr>
          <p:spPr>
            <a:xfrm rot="0">
              <a:off x="0" y="2025267"/>
              <a:ext cx="17044303" cy="84485"/>
            </a:xfrm>
            <a:prstGeom prst="rect">
              <a:avLst/>
            </a:prstGeom>
            <a:solidFill>
              <a:srgbClr val="6C013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613416" y="1750362"/>
            <a:ext cx="12783227" cy="1518951"/>
            <a:chOff x="0" y="0"/>
            <a:chExt cx="1713407" cy="203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13407" cy="203593"/>
            </a:xfrm>
            <a:custGeom>
              <a:avLst/>
              <a:gdLst/>
              <a:ahLst/>
              <a:cxnLst/>
              <a:rect r="r" b="b" t="t" l="l"/>
              <a:pathLst>
                <a:path h="203593" w="1713407">
                  <a:moveTo>
                    <a:pt x="0" y="0"/>
                  </a:moveTo>
                  <a:lnTo>
                    <a:pt x="1713407" y="0"/>
                  </a:lnTo>
                  <a:lnTo>
                    <a:pt x="1713407" y="203593"/>
                  </a:lnTo>
                  <a:lnTo>
                    <a:pt x="0" y="203593"/>
                  </a:lnTo>
                  <a:close/>
                </a:path>
              </a:pathLst>
            </a:custGeom>
            <a:solidFill>
              <a:srgbClr val="DD368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73646" y="3586815"/>
            <a:ext cx="9862767" cy="5140967"/>
          </a:xfrm>
          <a:custGeom>
            <a:avLst/>
            <a:gdLst/>
            <a:ahLst/>
            <a:cxnLst/>
            <a:rect r="r" b="b" t="t" l="l"/>
            <a:pathLst>
              <a:path h="5140967" w="9862767">
                <a:moveTo>
                  <a:pt x="0" y="0"/>
                </a:moveTo>
                <a:lnTo>
                  <a:pt x="9862766" y="0"/>
                </a:lnTo>
                <a:lnTo>
                  <a:pt x="9862766" y="5140967"/>
                </a:lnTo>
                <a:lnTo>
                  <a:pt x="0" y="5140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335278" y="2102787"/>
            <a:ext cx="761744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Diagrama Caso de Uso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557392" y="2816137"/>
            <a:ext cx="7173217" cy="6542934"/>
          </a:xfrm>
          <a:custGeom>
            <a:avLst/>
            <a:gdLst/>
            <a:ahLst/>
            <a:cxnLst/>
            <a:rect r="r" b="b" t="t" l="l"/>
            <a:pathLst>
              <a:path h="6542934" w="7173217">
                <a:moveTo>
                  <a:pt x="0" y="0"/>
                </a:moveTo>
                <a:lnTo>
                  <a:pt x="7173216" y="0"/>
                </a:lnTo>
                <a:lnTo>
                  <a:pt x="7173216" y="6542934"/>
                </a:lnTo>
                <a:lnTo>
                  <a:pt x="0" y="6542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28769" y="2678454"/>
            <a:ext cx="9430461" cy="6579846"/>
          </a:xfrm>
          <a:custGeom>
            <a:avLst/>
            <a:gdLst/>
            <a:ahLst/>
            <a:cxnLst/>
            <a:rect r="r" b="b" t="t" l="l"/>
            <a:pathLst>
              <a:path h="6579846" w="9430461">
                <a:moveTo>
                  <a:pt x="0" y="0"/>
                </a:moveTo>
                <a:lnTo>
                  <a:pt x="9430462" y="0"/>
                </a:lnTo>
                <a:lnTo>
                  <a:pt x="9430462" y="6579846"/>
                </a:lnTo>
                <a:lnTo>
                  <a:pt x="0" y="65798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58707" y="2598340"/>
            <a:ext cx="11527130" cy="6442265"/>
          </a:xfrm>
          <a:custGeom>
            <a:avLst/>
            <a:gdLst/>
            <a:ahLst/>
            <a:cxnLst/>
            <a:rect r="r" b="b" t="t" l="l"/>
            <a:pathLst>
              <a:path h="6442265" w="11527130">
                <a:moveTo>
                  <a:pt x="0" y="0"/>
                </a:moveTo>
                <a:lnTo>
                  <a:pt x="11527130" y="0"/>
                </a:lnTo>
                <a:lnTo>
                  <a:pt x="11527130" y="6442266"/>
                </a:lnTo>
                <a:lnTo>
                  <a:pt x="0" y="6442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36265" y="2403892"/>
            <a:ext cx="11655797" cy="6323890"/>
          </a:xfrm>
          <a:custGeom>
            <a:avLst/>
            <a:gdLst/>
            <a:ahLst/>
            <a:cxnLst/>
            <a:rect r="r" b="b" t="t" l="l"/>
            <a:pathLst>
              <a:path h="6323890" w="11655797">
                <a:moveTo>
                  <a:pt x="0" y="0"/>
                </a:moveTo>
                <a:lnTo>
                  <a:pt x="11655797" y="0"/>
                </a:lnTo>
                <a:lnTo>
                  <a:pt x="11655797" y="6323890"/>
                </a:lnTo>
                <a:lnTo>
                  <a:pt x="0" y="63238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34264" y="2471755"/>
            <a:ext cx="9472650" cy="6644698"/>
          </a:xfrm>
          <a:custGeom>
            <a:avLst/>
            <a:gdLst/>
            <a:ahLst/>
            <a:cxnLst/>
            <a:rect r="r" b="b" t="t" l="l"/>
            <a:pathLst>
              <a:path h="6644698" w="9472650">
                <a:moveTo>
                  <a:pt x="0" y="0"/>
                </a:moveTo>
                <a:lnTo>
                  <a:pt x="9472650" y="0"/>
                </a:lnTo>
                <a:lnTo>
                  <a:pt x="9472650" y="6644698"/>
                </a:lnTo>
                <a:lnTo>
                  <a:pt x="0" y="66446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31791" y="2449173"/>
            <a:ext cx="9239581" cy="6809127"/>
          </a:xfrm>
          <a:custGeom>
            <a:avLst/>
            <a:gdLst/>
            <a:ahLst/>
            <a:cxnLst/>
            <a:rect r="r" b="b" t="t" l="l"/>
            <a:pathLst>
              <a:path h="6809127" w="9239581">
                <a:moveTo>
                  <a:pt x="0" y="0"/>
                </a:moveTo>
                <a:lnTo>
                  <a:pt x="9239580" y="0"/>
                </a:lnTo>
                <a:lnTo>
                  <a:pt x="9239580" y="6809127"/>
                </a:lnTo>
                <a:lnTo>
                  <a:pt x="0" y="6809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94334" y="2419197"/>
            <a:ext cx="8712580" cy="6839103"/>
          </a:xfrm>
          <a:custGeom>
            <a:avLst/>
            <a:gdLst/>
            <a:ahLst/>
            <a:cxnLst/>
            <a:rect r="r" b="b" t="t" l="l"/>
            <a:pathLst>
              <a:path h="6839103" w="8712580">
                <a:moveTo>
                  <a:pt x="0" y="0"/>
                </a:moveTo>
                <a:lnTo>
                  <a:pt x="8712580" y="0"/>
                </a:lnTo>
                <a:lnTo>
                  <a:pt x="8712580" y="6839103"/>
                </a:lnTo>
                <a:lnTo>
                  <a:pt x="0" y="6839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10272" y="2522207"/>
            <a:ext cx="10971496" cy="6736093"/>
          </a:xfrm>
          <a:custGeom>
            <a:avLst/>
            <a:gdLst/>
            <a:ahLst/>
            <a:cxnLst/>
            <a:rect r="r" b="b" t="t" l="l"/>
            <a:pathLst>
              <a:path h="6736093" w="10971496">
                <a:moveTo>
                  <a:pt x="0" y="0"/>
                </a:moveTo>
                <a:lnTo>
                  <a:pt x="10971496" y="0"/>
                </a:lnTo>
                <a:lnTo>
                  <a:pt x="10971496" y="6736093"/>
                </a:lnTo>
                <a:lnTo>
                  <a:pt x="0" y="67360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707047" y="2530562"/>
            <a:ext cx="10656392" cy="6491315"/>
          </a:xfrm>
          <a:custGeom>
            <a:avLst/>
            <a:gdLst/>
            <a:ahLst/>
            <a:cxnLst/>
            <a:rect r="r" b="b" t="t" l="l"/>
            <a:pathLst>
              <a:path h="6491315" w="10656392">
                <a:moveTo>
                  <a:pt x="0" y="0"/>
                </a:moveTo>
                <a:lnTo>
                  <a:pt x="10656392" y="0"/>
                </a:lnTo>
                <a:lnTo>
                  <a:pt x="10656392" y="6491315"/>
                </a:lnTo>
                <a:lnTo>
                  <a:pt x="0" y="64913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646046" y="8416394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2" y="0"/>
                </a:lnTo>
                <a:lnTo>
                  <a:pt x="401572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3839" y="6165033"/>
            <a:ext cx="3495461" cy="3495461"/>
          </a:xfrm>
          <a:custGeom>
            <a:avLst/>
            <a:gdLst/>
            <a:ahLst/>
            <a:cxnLst/>
            <a:rect r="r" b="b" t="t" l="l"/>
            <a:pathLst>
              <a:path h="3495461" w="3495461">
                <a:moveTo>
                  <a:pt x="0" y="0"/>
                </a:moveTo>
                <a:lnTo>
                  <a:pt x="3495461" y="0"/>
                </a:lnTo>
                <a:lnTo>
                  <a:pt x="3495461" y="3495461"/>
                </a:lnTo>
                <a:lnTo>
                  <a:pt x="0" y="349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37590">
            <a:off x="-2224942" y="8961866"/>
            <a:ext cx="4449883" cy="2638519"/>
          </a:xfrm>
          <a:custGeom>
            <a:avLst/>
            <a:gdLst/>
            <a:ahLst/>
            <a:cxnLst/>
            <a:rect r="r" b="b" t="t" l="l"/>
            <a:pathLst>
              <a:path h="2638519" w="4449883">
                <a:moveTo>
                  <a:pt x="0" y="0"/>
                </a:moveTo>
                <a:lnTo>
                  <a:pt x="4449884" y="0"/>
                </a:lnTo>
                <a:lnTo>
                  <a:pt x="4449884" y="2638519"/>
                </a:lnTo>
                <a:lnTo>
                  <a:pt x="0" y="2638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45" t="-92346" r="-17029" b="-7832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6373" y="1692857"/>
            <a:ext cx="472657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true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Introdução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903169" y="3161048"/>
            <a:ext cx="3772979" cy="647697"/>
            <a:chOff x="0" y="0"/>
            <a:chExt cx="5030638" cy="863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09108" y="108372"/>
              <a:ext cx="4221531" cy="58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 EMPRESA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27946" y="4151646"/>
            <a:ext cx="3772979" cy="647697"/>
            <a:chOff x="0" y="0"/>
            <a:chExt cx="5030638" cy="8635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09108" y="108372"/>
              <a:ext cx="4221531" cy="58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 PROBLEMATICA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27946" y="5143500"/>
            <a:ext cx="3772979" cy="647697"/>
            <a:chOff x="0" y="0"/>
            <a:chExt cx="5030638" cy="8635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809108" y="108372"/>
              <a:ext cx="4221531" cy="58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 SOFTWARE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27946" y="6134097"/>
            <a:ext cx="3772979" cy="647697"/>
            <a:chOff x="0" y="0"/>
            <a:chExt cx="5030638" cy="8635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809108" y="108372"/>
              <a:ext cx="4221531" cy="58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OS REQUISITOS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27946" y="7124695"/>
            <a:ext cx="3772979" cy="647697"/>
            <a:chOff x="0" y="0"/>
            <a:chExt cx="5030638" cy="86359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809108" y="108372"/>
              <a:ext cx="4221531" cy="58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 DIAGRAMAÇÃO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940793" y="1643034"/>
            <a:ext cx="5216283" cy="6129358"/>
          </a:xfrm>
          <a:custGeom>
            <a:avLst/>
            <a:gdLst/>
            <a:ahLst/>
            <a:cxnLst/>
            <a:rect r="r" b="b" t="t" l="l"/>
            <a:pathLst>
              <a:path h="6129358" w="5216283">
                <a:moveTo>
                  <a:pt x="0" y="0"/>
                </a:moveTo>
                <a:lnTo>
                  <a:pt x="5216283" y="0"/>
                </a:lnTo>
                <a:lnTo>
                  <a:pt x="5216283" y="6129358"/>
                </a:lnTo>
                <a:lnTo>
                  <a:pt x="0" y="61293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36483" y="2894037"/>
            <a:ext cx="12015033" cy="5833746"/>
          </a:xfrm>
          <a:custGeom>
            <a:avLst/>
            <a:gdLst/>
            <a:ahLst/>
            <a:cxnLst/>
            <a:rect r="r" b="b" t="t" l="l"/>
            <a:pathLst>
              <a:path h="5833746" w="12015033">
                <a:moveTo>
                  <a:pt x="0" y="0"/>
                </a:moveTo>
                <a:lnTo>
                  <a:pt x="12015034" y="0"/>
                </a:lnTo>
                <a:lnTo>
                  <a:pt x="12015034" y="5833745"/>
                </a:lnTo>
                <a:lnTo>
                  <a:pt x="0" y="58337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69955" y="2852802"/>
            <a:ext cx="9948089" cy="6405498"/>
          </a:xfrm>
          <a:custGeom>
            <a:avLst/>
            <a:gdLst/>
            <a:ahLst/>
            <a:cxnLst/>
            <a:rect r="r" b="b" t="t" l="l"/>
            <a:pathLst>
              <a:path h="6405498" w="9948089">
                <a:moveTo>
                  <a:pt x="0" y="0"/>
                </a:moveTo>
                <a:lnTo>
                  <a:pt x="9948090" y="0"/>
                </a:lnTo>
                <a:lnTo>
                  <a:pt x="9948090" y="6405498"/>
                </a:lnTo>
                <a:lnTo>
                  <a:pt x="0" y="64054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94117" y="2430078"/>
            <a:ext cx="8712798" cy="7434681"/>
          </a:xfrm>
          <a:custGeom>
            <a:avLst/>
            <a:gdLst/>
            <a:ahLst/>
            <a:cxnLst/>
            <a:rect r="r" b="b" t="t" l="l"/>
            <a:pathLst>
              <a:path h="7434681" w="8712798">
                <a:moveTo>
                  <a:pt x="0" y="0"/>
                </a:moveTo>
                <a:lnTo>
                  <a:pt x="8712797" y="0"/>
                </a:lnTo>
                <a:lnTo>
                  <a:pt x="8712797" y="7434681"/>
                </a:lnTo>
                <a:lnTo>
                  <a:pt x="0" y="74346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00763" y="2493312"/>
            <a:ext cx="9086474" cy="7189507"/>
          </a:xfrm>
          <a:custGeom>
            <a:avLst/>
            <a:gdLst/>
            <a:ahLst/>
            <a:cxnLst/>
            <a:rect r="r" b="b" t="t" l="l"/>
            <a:pathLst>
              <a:path h="7189507" w="9086474">
                <a:moveTo>
                  <a:pt x="0" y="0"/>
                </a:moveTo>
                <a:lnTo>
                  <a:pt x="9086474" y="0"/>
                </a:lnTo>
                <a:lnTo>
                  <a:pt x="9086474" y="7189507"/>
                </a:lnTo>
                <a:lnTo>
                  <a:pt x="0" y="7189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24323" y="2527771"/>
            <a:ext cx="10429780" cy="6383371"/>
          </a:xfrm>
          <a:custGeom>
            <a:avLst/>
            <a:gdLst/>
            <a:ahLst/>
            <a:cxnLst/>
            <a:rect r="r" b="b" t="t" l="l"/>
            <a:pathLst>
              <a:path h="6383371" w="10429780">
                <a:moveTo>
                  <a:pt x="0" y="0"/>
                </a:moveTo>
                <a:lnTo>
                  <a:pt x="10429779" y="0"/>
                </a:lnTo>
                <a:lnTo>
                  <a:pt x="10429779" y="6383372"/>
                </a:lnTo>
                <a:lnTo>
                  <a:pt x="0" y="6383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81086" y="1426765"/>
            <a:ext cx="872582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Especificação Caso de Uso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432394" y="729817"/>
            <a:ext cx="11423213" cy="9134941"/>
            <a:chOff x="0" y="0"/>
            <a:chExt cx="36295162" cy="29024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295161" cy="29024600"/>
            </a:xfrm>
            <a:custGeom>
              <a:avLst/>
              <a:gdLst/>
              <a:ahLst/>
              <a:cxnLst/>
              <a:rect r="r" b="b" t="t" l="l"/>
              <a:pathLst>
                <a:path h="29024600" w="36295161">
                  <a:moveTo>
                    <a:pt x="36069101" y="0"/>
                  </a:moveTo>
                  <a:lnTo>
                    <a:pt x="0" y="0"/>
                  </a:lnTo>
                  <a:lnTo>
                    <a:pt x="0" y="29024600"/>
                  </a:lnTo>
                  <a:lnTo>
                    <a:pt x="36295161" y="29024600"/>
                  </a:lnTo>
                  <a:lnTo>
                    <a:pt x="36295161" y="0"/>
                  </a:lnTo>
                  <a:lnTo>
                    <a:pt x="36069101" y="0"/>
                  </a:lnTo>
                  <a:close/>
                  <a:moveTo>
                    <a:pt x="36069101" y="28798540"/>
                  </a:moveTo>
                  <a:lnTo>
                    <a:pt x="228600" y="28798540"/>
                  </a:lnTo>
                  <a:lnTo>
                    <a:pt x="228600" y="228600"/>
                  </a:lnTo>
                  <a:lnTo>
                    <a:pt x="36069101" y="228600"/>
                  </a:lnTo>
                  <a:lnTo>
                    <a:pt x="36069101" y="28798540"/>
                  </a:lnTo>
                  <a:close/>
                </a:path>
              </a:pathLst>
            </a:custGeom>
            <a:solidFill>
              <a:srgbClr val="6C0136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3432394" y="1999258"/>
            <a:ext cx="11423213" cy="80246"/>
          </a:xfrm>
          <a:prstGeom prst="rect">
            <a:avLst/>
          </a:prstGeom>
          <a:solidFill>
            <a:srgbClr val="6C0136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3432394" y="729817"/>
            <a:ext cx="11423213" cy="1269440"/>
            <a:chOff x="0" y="0"/>
            <a:chExt cx="1531117" cy="170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1117" cy="170150"/>
            </a:xfrm>
            <a:custGeom>
              <a:avLst/>
              <a:gdLst/>
              <a:ahLst/>
              <a:cxnLst/>
              <a:rect r="r" b="b" t="t" l="l"/>
              <a:pathLst>
                <a:path h="170150" w="1531117">
                  <a:moveTo>
                    <a:pt x="0" y="0"/>
                  </a:moveTo>
                  <a:lnTo>
                    <a:pt x="1531117" y="0"/>
                  </a:lnTo>
                  <a:lnTo>
                    <a:pt x="1531117" y="170150"/>
                  </a:lnTo>
                  <a:lnTo>
                    <a:pt x="0" y="170150"/>
                  </a:lnTo>
                  <a:close/>
                </a:path>
              </a:pathLst>
            </a:custGeom>
            <a:solidFill>
              <a:srgbClr val="DD368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734696" y="2336678"/>
            <a:ext cx="6818609" cy="7026604"/>
          </a:xfrm>
          <a:custGeom>
            <a:avLst/>
            <a:gdLst/>
            <a:ahLst/>
            <a:cxnLst/>
            <a:rect r="r" b="b" t="t" l="l"/>
            <a:pathLst>
              <a:path h="7026604" w="6818609">
                <a:moveTo>
                  <a:pt x="0" y="0"/>
                </a:moveTo>
                <a:lnTo>
                  <a:pt x="6818608" y="0"/>
                </a:lnTo>
                <a:lnTo>
                  <a:pt x="6818608" y="7026604"/>
                </a:lnTo>
                <a:lnTo>
                  <a:pt x="0" y="7026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96074" y="974013"/>
            <a:ext cx="70958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Diagrama de Classes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613416" y="1362685"/>
            <a:ext cx="12783227" cy="8444314"/>
            <a:chOff x="0" y="0"/>
            <a:chExt cx="40616358" cy="268302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16358" cy="26830257"/>
            </a:xfrm>
            <a:custGeom>
              <a:avLst/>
              <a:gdLst/>
              <a:ahLst/>
              <a:cxnLst/>
              <a:rect r="r" b="b" t="t" l="l"/>
              <a:pathLst>
                <a:path h="26830257" w="40616358">
                  <a:moveTo>
                    <a:pt x="40390297" y="0"/>
                  </a:moveTo>
                  <a:lnTo>
                    <a:pt x="0" y="0"/>
                  </a:lnTo>
                  <a:lnTo>
                    <a:pt x="0" y="26830257"/>
                  </a:lnTo>
                  <a:lnTo>
                    <a:pt x="40616358" y="26830257"/>
                  </a:lnTo>
                  <a:lnTo>
                    <a:pt x="40616358" y="0"/>
                  </a:lnTo>
                  <a:lnTo>
                    <a:pt x="40390297" y="0"/>
                  </a:lnTo>
                  <a:close/>
                  <a:moveTo>
                    <a:pt x="40390297" y="26604199"/>
                  </a:moveTo>
                  <a:lnTo>
                    <a:pt x="228600" y="26604199"/>
                  </a:lnTo>
                  <a:lnTo>
                    <a:pt x="228600" y="228600"/>
                  </a:lnTo>
                  <a:lnTo>
                    <a:pt x="40390297" y="228600"/>
                  </a:lnTo>
                  <a:lnTo>
                    <a:pt x="40390297" y="26604199"/>
                  </a:lnTo>
                  <a:close/>
                </a:path>
              </a:pathLst>
            </a:custGeom>
            <a:solidFill>
              <a:srgbClr val="6C0136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2613416" y="2849032"/>
            <a:ext cx="12783227" cy="74179"/>
          </a:xfrm>
          <a:prstGeom prst="rect">
            <a:avLst/>
          </a:prstGeom>
          <a:solidFill>
            <a:srgbClr val="6C0136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2613416" y="1330081"/>
            <a:ext cx="12783227" cy="1518951"/>
            <a:chOff x="0" y="0"/>
            <a:chExt cx="1713407" cy="2035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3407" cy="203593"/>
            </a:xfrm>
            <a:custGeom>
              <a:avLst/>
              <a:gdLst/>
              <a:ahLst/>
              <a:cxnLst/>
              <a:rect r="r" b="b" t="t" l="l"/>
              <a:pathLst>
                <a:path h="203593" w="1713407">
                  <a:moveTo>
                    <a:pt x="0" y="0"/>
                  </a:moveTo>
                  <a:lnTo>
                    <a:pt x="1713407" y="0"/>
                  </a:lnTo>
                  <a:lnTo>
                    <a:pt x="1713407" y="203593"/>
                  </a:lnTo>
                  <a:lnTo>
                    <a:pt x="0" y="203593"/>
                  </a:lnTo>
                  <a:close/>
                </a:path>
              </a:pathLst>
            </a:custGeom>
            <a:solidFill>
              <a:srgbClr val="DD368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778810" y="3336514"/>
            <a:ext cx="8452437" cy="5972341"/>
          </a:xfrm>
          <a:custGeom>
            <a:avLst/>
            <a:gdLst/>
            <a:ahLst/>
            <a:cxnLst/>
            <a:rect r="r" b="b" t="t" l="l"/>
            <a:pathLst>
              <a:path h="5972341" w="8452437">
                <a:moveTo>
                  <a:pt x="0" y="0"/>
                </a:moveTo>
                <a:lnTo>
                  <a:pt x="8452438" y="0"/>
                </a:lnTo>
                <a:lnTo>
                  <a:pt x="8452438" y="5972341"/>
                </a:lnTo>
                <a:lnTo>
                  <a:pt x="0" y="59723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634388" y="1699031"/>
            <a:ext cx="901922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Diagrama de Colaboração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533923" y="1261373"/>
            <a:ext cx="11219308" cy="8317431"/>
            <a:chOff x="0" y="0"/>
            <a:chExt cx="14959077" cy="110899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127" y="0"/>
              <a:ext cx="14957950" cy="11089908"/>
              <a:chOff x="0" y="0"/>
              <a:chExt cx="35644606" cy="264271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644606" cy="26427109"/>
              </a:xfrm>
              <a:custGeom>
                <a:avLst/>
                <a:gdLst/>
                <a:ahLst/>
                <a:cxnLst/>
                <a:rect r="r" b="b" t="t" l="l"/>
                <a:pathLst>
                  <a:path h="26427109" w="35644606">
                    <a:moveTo>
                      <a:pt x="35418545" y="0"/>
                    </a:moveTo>
                    <a:lnTo>
                      <a:pt x="0" y="0"/>
                    </a:lnTo>
                    <a:lnTo>
                      <a:pt x="0" y="26427109"/>
                    </a:lnTo>
                    <a:lnTo>
                      <a:pt x="35644606" y="26427109"/>
                    </a:lnTo>
                    <a:lnTo>
                      <a:pt x="35644606" y="0"/>
                    </a:lnTo>
                    <a:lnTo>
                      <a:pt x="35418545" y="0"/>
                    </a:lnTo>
                    <a:close/>
                    <a:moveTo>
                      <a:pt x="35418545" y="26201052"/>
                    </a:moveTo>
                    <a:lnTo>
                      <a:pt x="228600" y="26201052"/>
                    </a:lnTo>
                    <a:lnTo>
                      <a:pt x="228600" y="228600"/>
                    </a:lnTo>
                    <a:lnTo>
                      <a:pt x="35418545" y="228600"/>
                    </a:lnTo>
                    <a:lnTo>
                      <a:pt x="35418545" y="26201052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6" id="6"/>
            <p:cNvSpPr/>
            <p:nvPr/>
          </p:nvSpPr>
          <p:spPr>
            <a:xfrm rot="0">
              <a:off x="0" y="1865412"/>
              <a:ext cx="14957950" cy="97419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127" y="0"/>
              <a:ext cx="14957950" cy="1865412"/>
              <a:chOff x="0" y="0"/>
              <a:chExt cx="1503673" cy="18752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03673" cy="187524"/>
              </a:xfrm>
              <a:custGeom>
                <a:avLst/>
                <a:gdLst/>
                <a:ahLst/>
                <a:cxnLst/>
                <a:rect r="r" b="b" t="t" l="l"/>
                <a:pathLst>
                  <a:path h="187524" w="1503673">
                    <a:moveTo>
                      <a:pt x="0" y="0"/>
                    </a:moveTo>
                    <a:lnTo>
                      <a:pt x="1503673" y="0"/>
                    </a:lnTo>
                    <a:lnTo>
                      <a:pt x="1503673" y="187524"/>
                    </a:lnTo>
                    <a:lnTo>
                      <a:pt x="0" y="1875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016160" y="3247846"/>
            <a:ext cx="6253989" cy="5823311"/>
          </a:xfrm>
          <a:custGeom>
            <a:avLst/>
            <a:gdLst/>
            <a:ahLst/>
            <a:cxnLst/>
            <a:rect r="r" b="b" t="t" l="l"/>
            <a:pathLst>
              <a:path h="5823311" w="6253989">
                <a:moveTo>
                  <a:pt x="0" y="0"/>
                </a:moveTo>
                <a:lnTo>
                  <a:pt x="6253989" y="0"/>
                </a:lnTo>
                <a:lnTo>
                  <a:pt x="6253989" y="5823311"/>
                </a:lnTo>
                <a:lnTo>
                  <a:pt x="0" y="58233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628674" y="1546883"/>
            <a:ext cx="703065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Diagrama de Estados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432394" y="729817"/>
            <a:ext cx="11423213" cy="9134941"/>
            <a:chOff x="0" y="0"/>
            <a:chExt cx="36295162" cy="29024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295161" cy="29024600"/>
            </a:xfrm>
            <a:custGeom>
              <a:avLst/>
              <a:gdLst/>
              <a:ahLst/>
              <a:cxnLst/>
              <a:rect r="r" b="b" t="t" l="l"/>
              <a:pathLst>
                <a:path h="29024600" w="36295161">
                  <a:moveTo>
                    <a:pt x="36069101" y="0"/>
                  </a:moveTo>
                  <a:lnTo>
                    <a:pt x="0" y="0"/>
                  </a:lnTo>
                  <a:lnTo>
                    <a:pt x="0" y="29024600"/>
                  </a:lnTo>
                  <a:lnTo>
                    <a:pt x="36295161" y="29024600"/>
                  </a:lnTo>
                  <a:lnTo>
                    <a:pt x="36295161" y="0"/>
                  </a:lnTo>
                  <a:lnTo>
                    <a:pt x="36069101" y="0"/>
                  </a:lnTo>
                  <a:close/>
                  <a:moveTo>
                    <a:pt x="36069101" y="28798540"/>
                  </a:moveTo>
                  <a:lnTo>
                    <a:pt x="228600" y="28798540"/>
                  </a:lnTo>
                  <a:lnTo>
                    <a:pt x="228600" y="228600"/>
                  </a:lnTo>
                  <a:lnTo>
                    <a:pt x="36069101" y="228600"/>
                  </a:lnTo>
                  <a:lnTo>
                    <a:pt x="36069101" y="28798540"/>
                  </a:lnTo>
                  <a:close/>
                </a:path>
              </a:pathLst>
            </a:custGeom>
            <a:solidFill>
              <a:srgbClr val="6C0136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3432394" y="1999258"/>
            <a:ext cx="11423213" cy="80246"/>
          </a:xfrm>
          <a:prstGeom prst="rect">
            <a:avLst/>
          </a:prstGeom>
          <a:solidFill>
            <a:srgbClr val="6C0136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3432394" y="729817"/>
            <a:ext cx="11423213" cy="1269440"/>
            <a:chOff x="0" y="0"/>
            <a:chExt cx="1531117" cy="170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1117" cy="170150"/>
            </a:xfrm>
            <a:custGeom>
              <a:avLst/>
              <a:gdLst/>
              <a:ahLst/>
              <a:cxnLst/>
              <a:rect r="r" b="b" t="t" l="l"/>
              <a:pathLst>
                <a:path h="170150" w="1531117">
                  <a:moveTo>
                    <a:pt x="0" y="0"/>
                  </a:moveTo>
                  <a:lnTo>
                    <a:pt x="1531117" y="0"/>
                  </a:lnTo>
                  <a:lnTo>
                    <a:pt x="1531117" y="170150"/>
                  </a:lnTo>
                  <a:lnTo>
                    <a:pt x="0" y="170150"/>
                  </a:lnTo>
                  <a:close/>
                </a:path>
              </a:pathLst>
            </a:custGeom>
            <a:solidFill>
              <a:srgbClr val="DD368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069356" y="2646218"/>
            <a:ext cx="4149287" cy="6580915"/>
          </a:xfrm>
          <a:custGeom>
            <a:avLst/>
            <a:gdLst/>
            <a:ahLst/>
            <a:cxnLst/>
            <a:rect r="r" b="b" t="t" l="l"/>
            <a:pathLst>
              <a:path h="6580915" w="4149287">
                <a:moveTo>
                  <a:pt x="0" y="0"/>
                </a:moveTo>
                <a:lnTo>
                  <a:pt x="4149288" y="0"/>
                </a:lnTo>
                <a:lnTo>
                  <a:pt x="4149288" y="6580915"/>
                </a:lnTo>
                <a:lnTo>
                  <a:pt x="0" y="65809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027774" y="970558"/>
            <a:ext cx="82324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Diagrama de Arquitetura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064908" y="7732795"/>
            <a:ext cx="571428" cy="571428"/>
            <a:chOff x="0" y="0"/>
            <a:chExt cx="761904" cy="761904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761904" cy="761904"/>
              <a:chOff x="0" y="0"/>
              <a:chExt cx="6355080" cy="63550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6" id="6"/>
            <p:cNvSpPr/>
            <p:nvPr/>
          </p:nvSpPr>
          <p:spPr>
            <a:xfrm flipH="false" flipV="false" rot="5400000">
              <a:off x="126984" y="126984"/>
              <a:ext cx="507936" cy="507936"/>
            </a:xfrm>
            <a:custGeom>
              <a:avLst/>
              <a:gdLst/>
              <a:ahLst/>
              <a:cxnLst/>
              <a:rect r="r" b="b" t="t" l="l"/>
              <a:pathLst>
                <a:path h="507936" w="507936">
                  <a:moveTo>
                    <a:pt x="0" y="0"/>
                  </a:moveTo>
                  <a:lnTo>
                    <a:pt x="507936" y="0"/>
                  </a:lnTo>
                  <a:lnTo>
                    <a:pt x="507936" y="507936"/>
                  </a:lnTo>
                  <a:lnTo>
                    <a:pt x="0" y="507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329406" y="8247003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7" y="0"/>
                </a:lnTo>
                <a:lnTo>
                  <a:pt x="2422067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14478" y="108634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6" y="0"/>
                </a:lnTo>
                <a:lnTo>
                  <a:pt x="2422066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3908" y="202656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2094" y="8304223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752387" y="2026561"/>
            <a:ext cx="12783227" cy="7231739"/>
            <a:chOff x="0" y="0"/>
            <a:chExt cx="17044303" cy="964231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4746"/>
              <a:ext cx="17044303" cy="9617573"/>
              <a:chOff x="0" y="0"/>
              <a:chExt cx="40616358" cy="2291855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0616358" cy="22918555"/>
              </a:xfrm>
              <a:custGeom>
                <a:avLst/>
                <a:gdLst/>
                <a:ahLst/>
                <a:cxnLst/>
                <a:rect r="r" b="b" t="t" l="l"/>
                <a:pathLst>
                  <a:path h="22918555" w="40616358">
                    <a:moveTo>
                      <a:pt x="40390297" y="0"/>
                    </a:moveTo>
                    <a:lnTo>
                      <a:pt x="0" y="0"/>
                    </a:lnTo>
                    <a:lnTo>
                      <a:pt x="0" y="22918555"/>
                    </a:lnTo>
                    <a:lnTo>
                      <a:pt x="40616358" y="22918555"/>
                    </a:lnTo>
                    <a:lnTo>
                      <a:pt x="40616358" y="0"/>
                    </a:lnTo>
                    <a:lnTo>
                      <a:pt x="40390297" y="0"/>
                    </a:lnTo>
                    <a:close/>
                    <a:moveTo>
                      <a:pt x="40390297" y="22692495"/>
                    </a:moveTo>
                    <a:lnTo>
                      <a:pt x="228600" y="22692495"/>
                    </a:lnTo>
                    <a:lnTo>
                      <a:pt x="228600" y="228600"/>
                    </a:lnTo>
                    <a:lnTo>
                      <a:pt x="40390297" y="228600"/>
                    </a:lnTo>
                    <a:lnTo>
                      <a:pt x="40390297" y="22692495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14" id="14"/>
            <p:cNvSpPr/>
            <p:nvPr/>
          </p:nvSpPr>
          <p:spPr>
            <a:xfrm rot="0">
              <a:off x="0" y="2050014"/>
              <a:ext cx="17044303" cy="84485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7044303" cy="2061818"/>
              <a:chOff x="0" y="0"/>
              <a:chExt cx="1713407" cy="2072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713407" cy="207268"/>
              </a:xfrm>
              <a:custGeom>
                <a:avLst/>
                <a:gdLst/>
                <a:ahLst/>
                <a:cxnLst/>
                <a:rect r="r" b="b" t="t" l="l"/>
                <a:pathLst>
                  <a:path h="207268" w="1713407">
                    <a:moveTo>
                      <a:pt x="0" y="0"/>
                    </a:moveTo>
                    <a:lnTo>
                      <a:pt x="1713407" y="0"/>
                    </a:lnTo>
                    <a:lnTo>
                      <a:pt x="1713407" y="207268"/>
                    </a:lnTo>
                    <a:lnTo>
                      <a:pt x="0" y="207268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45" t="-92346" r="-17029" b="-7832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037116" y="4112049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2" y="0"/>
                </a:lnTo>
                <a:lnTo>
                  <a:pt x="401572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848382" y="5143500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2" y="0"/>
                </a:lnTo>
                <a:lnTo>
                  <a:pt x="401572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459838" y="6437401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3" y="0"/>
                </a:lnTo>
                <a:lnTo>
                  <a:pt x="401573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621360" y="7599306"/>
            <a:ext cx="3772979" cy="647697"/>
            <a:chOff x="0" y="0"/>
            <a:chExt cx="5030638" cy="8635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809108" y="108372"/>
              <a:ext cx="4221531" cy="589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ERP COMPLETO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861411" y="7589607"/>
            <a:ext cx="1074887" cy="1039408"/>
            <a:chOff x="0" y="0"/>
            <a:chExt cx="283098" cy="27375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3098" cy="273754"/>
            </a:xfrm>
            <a:custGeom>
              <a:avLst/>
              <a:gdLst/>
              <a:ahLst/>
              <a:cxnLst/>
              <a:rect r="r" b="b" t="t" l="l"/>
              <a:pathLst>
                <a:path h="273754" w="283098">
                  <a:moveTo>
                    <a:pt x="0" y="0"/>
                  </a:moveTo>
                  <a:lnTo>
                    <a:pt x="283098" y="0"/>
                  </a:lnTo>
                  <a:lnTo>
                    <a:pt x="283098" y="273754"/>
                  </a:lnTo>
                  <a:lnTo>
                    <a:pt x="0" y="2737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83098" cy="330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459838" y="2530701"/>
            <a:ext cx="3368323" cy="7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2"/>
              </a:lnSpc>
            </a:pPr>
            <a:r>
              <a:rPr lang="en-US" sz="4801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Conclusão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643946" y="4179040"/>
            <a:ext cx="3992389" cy="45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b="true" sz="265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TRANSFORMAÇÃO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455212" y="5210491"/>
            <a:ext cx="4194848" cy="45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b="true" sz="265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EFICIENCIA E EFICACIA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66669" y="6504392"/>
            <a:ext cx="4051973" cy="45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b="true" sz="265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MELHORIA CONTINUA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613631" y="4393395"/>
            <a:ext cx="1168110" cy="1515967"/>
            <a:chOff x="0" y="0"/>
            <a:chExt cx="1557480" cy="2021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72187"/>
              <a:ext cx="1349102" cy="1349102"/>
            </a:xfrm>
            <a:custGeom>
              <a:avLst/>
              <a:gdLst/>
              <a:ahLst/>
              <a:cxnLst/>
              <a:rect r="r" b="b" t="t" l="l"/>
              <a:pathLst>
                <a:path h="1349102" w="1349102">
                  <a:moveTo>
                    <a:pt x="0" y="0"/>
                  </a:moveTo>
                  <a:lnTo>
                    <a:pt x="1349102" y="0"/>
                  </a:lnTo>
                  <a:lnTo>
                    <a:pt x="1349102" y="1349102"/>
                  </a:lnTo>
                  <a:lnTo>
                    <a:pt x="0" y="1349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40724" y="0"/>
              <a:ext cx="416756" cy="672187"/>
            </a:xfrm>
            <a:custGeom>
              <a:avLst/>
              <a:gdLst/>
              <a:ahLst/>
              <a:cxnLst/>
              <a:rect r="r" b="b" t="t" l="l"/>
              <a:pathLst>
                <a:path h="672187" w="416756">
                  <a:moveTo>
                    <a:pt x="0" y="0"/>
                  </a:moveTo>
                  <a:lnTo>
                    <a:pt x="416756" y="0"/>
                  </a:lnTo>
                  <a:lnTo>
                    <a:pt x="416756" y="672187"/>
                  </a:lnTo>
                  <a:lnTo>
                    <a:pt x="0" y="672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2137590">
            <a:off x="352028" y="1896827"/>
            <a:ext cx="4449883" cy="2638519"/>
          </a:xfrm>
          <a:custGeom>
            <a:avLst/>
            <a:gdLst/>
            <a:ahLst/>
            <a:cxnLst/>
            <a:rect r="r" b="b" t="t" l="l"/>
            <a:pathLst>
              <a:path h="2638519" w="4449883">
                <a:moveTo>
                  <a:pt x="0" y="0"/>
                </a:moveTo>
                <a:lnTo>
                  <a:pt x="4449883" y="0"/>
                </a:lnTo>
                <a:lnTo>
                  <a:pt x="4449883" y="2638519"/>
                </a:lnTo>
                <a:lnTo>
                  <a:pt x="0" y="2638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0305" y="2616697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0" y="0"/>
                </a:lnTo>
                <a:lnTo>
                  <a:pt x="1019130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6727592" y="2443670"/>
            <a:ext cx="497918" cy="803094"/>
          </a:xfrm>
          <a:custGeom>
            <a:avLst/>
            <a:gdLst/>
            <a:ahLst/>
            <a:cxnLst/>
            <a:rect r="r" b="b" t="t" l="l"/>
            <a:pathLst>
              <a:path h="803094" w="497918">
                <a:moveTo>
                  <a:pt x="0" y="0"/>
                </a:moveTo>
                <a:lnTo>
                  <a:pt x="497918" y="0"/>
                </a:lnTo>
                <a:lnTo>
                  <a:pt x="497918" y="803094"/>
                </a:lnTo>
                <a:lnTo>
                  <a:pt x="0" y="803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81222" y="3246764"/>
            <a:ext cx="5246370" cy="5246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2638" y="0"/>
                  </a:moveTo>
                  <a:lnTo>
                    <a:pt x="730162" y="0"/>
                  </a:lnTo>
                  <a:cubicBezTo>
                    <a:pt x="775802" y="0"/>
                    <a:pt x="812800" y="36998"/>
                    <a:pt x="812800" y="82638"/>
                  </a:cubicBezTo>
                  <a:lnTo>
                    <a:pt x="812800" y="730162"/>
                  </a:lnTo>
                  <a:cubicBezTo>
                    <a:pt x="812800" y="775802"/>
                    <a:pt x="775802" y="812800"/>
                    <a:pt x="730162" y="812800"/>
                  </a:cubicBezTo>
                  <a:lnTo>
                    <a:pt x="82638" y="812800"/>
                  </a:lnTo>
                  <a:cubicBezTo>
                    <a:pt x="36998" y="812800"/>
                    <a:pt x="0" y="775802"/>
                    <a:pt x="0" y="730162"/>
                  </a:cubicBezTo>
                  <a:lnTo>
                    <a:pt x="0" y="82638"/>
                  </a:lnTo>
                  <a:cubicBezTo>
                    <a:pt x="0" y="36998"/>
                    <a:pt x="36998" y="0"/>
                    <a:pt x="82638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22303" r="0" b="-2696"/>
              </a:stretch>
            </a:blipFill>
            <a:ln w="95250" cap="rnd">
              <a:solidFill>
                <a:srgbClr val="6F093A"/>
              </a:solidFill>
              <a:prstDash val="solid"/>
              <a:round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8402887" y="2126137"/>
            <a:ext cx="731204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6F09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 Vino Bebidas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2400" y="13369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010013" y="4164487"/>
            <a:ext cx="7321196" cy="325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9"/>
              </a:lnSpc>
            </a:pPr>
            <a:r>
              <a:rPr lang="en-US" b="true" sz="264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VINÍCOLA VINO É UMA EMPRESA DE PEQUENO PORTE DEDICADA À PRODUÇÃO E COMERCIALIZAÇÃO DE VINHOS ARTESANAIS, QUE BUSCA EXCELÊNCIA TANTO NA QUALIDADE DE SEUS PRODUTOS QUANTO NA GESTÃO EFICIENTE DE SUAS OPERAÇÕES.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0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142251" y="4516073"/>
            <a:ext cx="10003497" cy="133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1"/>
              </a:lnSpc>
            </a:pPr>
            <a:r>
              <a:rPr lang="en-US" b="true" sz="9262" spc="14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Muito 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769825" y="21073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19235" y="210730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40269" y="69948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32452" y="801393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1"/>
                </a:lnTo>
                <a:lnTo>
                  <a:pt x="0" y="504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6212" y="7246871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24339" y="2616866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0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1674" y="3994225"/>
            <a:ext cx="7559003" cy="499294"/>
            <a:chOff x="0" y="0"/>
            <a:chExt cx="10078671" cy="665726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0078671" cy="66572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667818" y="167602"/>
              <a:ext cx="8743036" cy="340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86"/>
                </a:lnSpc>
              </a:pPr>
              <a:r>
                <a:rPr lang="en-US" b="true" sz="1742" spc="34">
                  <a:solidFill>
                    <a:srgbClr val="FFFFFF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INSTITUTO FEDERAL DE SÃO PAULO - CAMPUS CATANDUVA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450559" y="1622755"/>
            <a:ext cx="1553457" cy="1482886"/>
            <a:chOff x="0" y="0"/>
            <a:chExt cx="2071276" cy="19771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92061"/>
              <a:ext cx="1585120" cy="1585120"/>
            </a:xfrm>
            <a:custGeom>
              <a:avLst/>
              <a:gdLst/>
              <a:ahLst/>
              <a:cxnLst/>
              <a:rect r="r" b="b" t="t" l="l"/>
              <a:pathLst>
                <a:path h="1585120" w="1585120">
                  <a:moveTo>
                    <a:pt x="0" y="0"/>
                  </a:moveTo>
                  <a:lnTo>
                    <a:pt x="1585120" y="0"/>
                  </a:lnTo>
                  <a:lnTo>
                    <a:pt x="1585120" y="1585121"/>
                  </a:lnTo>
                  <a:lnTo>
                    <a:pt x="0" y="158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85120" y="0"/>
              <a:ext cx="486156" cy="784122"/>
            </a:xfrm>
            <a:custGeom>
              <a:avLst/>
              <a:gdLst/>
              <a:ahLst/>
              <a:cxnLst/>
              <a:rect r="r" b="b" t="t" l="l"/>
              <a:pathLst>
                <a:path h="784122" w="486156">
                  <a:moveTo>
                    <a:pt x="0" y="0"/>
                  </a:moveTo>
                  <a:lnTo>
                    <a:pt x="486156" y="0"/>
                  </a:lnTo>
                  <a:lnTo>
                    <a:pt x="486156" y="784122"/>
                  </a:lnTo>
                  <a:lnTo>
                    <a:pt x="0" y="784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306469" y="6868320"/>
            <a:ext cx="1553457" cy="1482886"/>
            <a:chOff x="0" y="0"/>
            <a:chExt cx="2071276" cy="19771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392061"/>
              <a:ext cx="1585120" cy="1585120"/>
            </a:xfrm>
            <a:custGeom>
              <a:avLst/>
              <a:gdLst/>
              <a:ahLst/>
              <a:cxnLst/>
              <a:rect r="r" b="b" t="t" l="l"/>
              <a:pathLst>
                <a:path h="1585120" w="1585120">
                  <a:moveTo>
                    <a:pt x="0" y="0"/>
                  </a:moveTo>
                  <a:lnTo>
                    <a:pt x="1585120" y="0"/>
                  </a:lnTo>
                  <a:lnTo>
                    <a:pt x="1585120" y="1585121"/>
                  </a:lnTo>
                  <a:lnTo>
                    <a:pt x="0" y="158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85120" y="0"/>
              <a:ext cx="486156" cy="784122"/>
            </a:xfrm>
            <a:custGeom>
              <a:avLst/>
              <a:gdLst/>
              <a:ahLst/>
              <a:cxnLst/>
              <a:rect r="r" b="b" t="t" l="l"/>
              <a:pathLst>
                <a:path h="784122" w="486156">
                  <a:moveTo>
                    <a:pt x="0" y="0"/>
                  </a:moveTo>
                  <a:lnTo>
                    <a:pt x="486156" y="0"/>
                  </a:lnTo>
                  <a:lnTo>
                    <a:pt x="486156" y="784122"/>
                  </a:lnTo>
                  <a:lnTo>
                    <a:pt x="0" y="784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783542" y="1716501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2" y="0"/>
                </a:lnTo>
                <a:lnTo>
                  <a:pt x="401572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04016" y="7609763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2" y="0"/>
                </a:lnTo>
                <a:lnTo>
                  <a:pt x="401572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59927" y="4729845"/>
            <a:ext cx="12568147" cy="112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69"/>
              </a:lnSpc>
            </a:pPr>
            <a:r>
              <a:rPr lang="en-US" b="true" sz="7900" spc="12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VINO BEBIDAS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97322" y="5820268"/>
            <a:ext cx="7493355" cy="36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sz="2191" spc="2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 CADA </a:t>
            </a:r>
            <a:r>
              <a:rPr lang="en-US" sz="2191" spc="2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UVA, UM UNIVERSO DE SABORES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918446" y="571143"/>
            <a:ext cx="2451108" cy="2880158"/>
          </a:xfrm>
          <a:custGeom>
            <a:avLst/>
            <a:gdLst/>
            <a:ahLst/>
            <a:cxnLst/>
            <a:rect r="r" b="b" t="t" l="l"/>
            <a:pathLst>
              <a:path h="2880158" w="2451108">
                <a:moveTo>
                  <a:pt x="0" y="0"/>
                </a:moveTo>
                <a:lnTo>
                  <a:pt x="2451108" y="0"/>
                </a:lnTo>
                <a:lnTo>
                  <a:pt x="2451108" y="2880157"/>
                </a:lnTo>
                <a:lnTo>
                  <a:pt x="0" y="28801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443512" y="8486673"/>
            <a:ext cx="3413416" cy="771627"/>
            <a:chOff x="0" y="0"/>
            <a:chExt cx="4551222" cy="102883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28575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Apresentado Por: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54914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Guilherme Batista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030095" y="8486673"/>
            <a:ext cx="3413416" cy="771627"/>
            <a:chOff x="0" y="0"/>
            <a:chExt cx="4551222" cy="102883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Apresentado Por: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54914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Eduardo Lemes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78840" y="8486673"/>
            <a:ext cx="3413416" cy="771627"/>
            <a:chOff x="0" y="0"/>
            <a:chExt cx="4551222" cy="102883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Apresentado Por: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54914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Danyell Hervano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365424" y="8486673"/>
            <a:ext cx="3413416" cy="771627"/>
            <a:chOff x="0" y="0"/>
            <a:chExt cx="4551222" cy="102883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Apresentado Por: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554914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Ana Penariol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646046" y="8416394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2" y="0"/>
                </a:lnTo>
                <a:lnTo>
                  <a:pt x="401572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11570" y="7772392"/>
            <a:ext cx="3495461" cy="3495461"/>
          </a:xfrm>
          <a:custGeom>
            <a:avLst/>
            <a:gdLst/>
            <a:ahLst/>
            <a:cxnLst/>
            <a:rect r="r" b="b" t="t" l="l"/>
            <a:pathLst>
              <a:path h="3495461" w="3495461">
                <a:moveTo>
                  <a:pt x="0" y="0"/>
                </a:moveTo>
                <a:lnTo>
                  <a:pt x="3495460" y="0"/>
                </a:lnTo>
                <a:lnTo>
                  <a:pt x="3495460" y="3495461"/>
                </a:lnTo>
                <a:lnTo>
                  <a:pt x="0" y="349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37590">
            <a:off x="-2224942" y="8961866"/>
            <a:ext cx="4449883" cy="2638519"/>
          </a:xfrm>
          <a:custGeom>
            <a:avLst/>
            <a:gdLst/>
            <a:ahLst/>
            <a:cxnLst/>
            <a:rect r="r" b="b" t="t" l="l"/>
            <a:pathLst>
              <a:path h="2638519" w="4449883">
                <a:moveTo>
                  <a:pt x="0" y="0"/>
                </a:moveTo>
                <a:lnTo>
                  <a:pt x="4449884" y="0"/>
                </a:lnTo>
                <a:lnTo>
                  <a:pt x="4449884" y="2638519"/>
                </a:lnTo>
                <a:lnTo>
                  <a:pt x="0" y="2638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45" t="-92346" r="-17029" b="-7832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27946" y="3478841"/>
            <a:ext cx="5709270" cy="3619489"/>
            <a:chOff x="0" y="0"/>
            <a:chExt cx="7612360" cy="482598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09108" y="108372"/>
              <a:ext cx="4221531" cy="58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 EMPRESA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320796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7"/>
                  </a:lnTo>
                  <a:lnTo>
                    <a:pt x="0" y="863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09108" y="1429168"/>
              <a:ext cx="4221531" cy="58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 SOFTWARE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2641593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09108" y="2749964"/>
              <a:ext cx="5420187" cy="58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EAP + CRONOGRAMA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3962389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7"/>
                  </a:lnTo>
                  <a:lnTo>
                    <a:pt x="0" y="863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09108" y="4070761"/>
              <a:ext cx="6803253" cy="58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PLANO DE GERENCIAMENTO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940793" y="1643034"/>
            <a:ext cx="5216283" cy="6129358"/>
          </a:xfrm>
          <a:custGeom>
            <a:avLst/>
            <a:gdLst/>
            <a:ahLst/>
            <a:cxnLst/>
            <a:rect r="r" b="b" t="t" l="l"/>
            <a:pathLst>
              <a:path h="6129358" w="5216283">
                <a:moveTo>
                  <a:pt x="0" y="0"/>
                </a:moveTo>
                <a:lnTo>
                  <a:pt x="5216283" y="0"/>
                </a:lnTo>
                <a:lnTo>
                  <a:pt x="5216283" y="6129358"/>
                </a:lnTo>
                <a:lnTo>
                  <a:pt x="0" y="61293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75128" y="1961005"/>
            <a:ext cx="472657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true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Introdução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4546706" y="3220263"/>
            <a:ext cx="1168110" cy="1515967"/>
            <a:chOff x="0" y="0"/>
            <a:chExt cx="1557480" cy="2021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72187"/>
              <a:ext cx="1349102" cy="1349102"/>
            </a:xfrm>
            <a:custGeom>
              <a:avLst/>
              <a:gdLst/>
              <a:ahLst/>
              <a:cxnLst/>
              <a:rect r="r" b="b" t="t" l="l"/>
              <a:pathLst>
                <a:path h="1349102" w="1349102">
                  <a:moveTo>
                    <a:pt x="0" y="0"/>
                  </a:moveTo>
                  <a:lnTo>
                    <a:pt x="1349102" y="0"/>
                  </a:lnTo>
                  <a:lnTo>
                    <a:pt x="1349102" y="1349102"/>
                  </a:lnTo>
                  <a:lnTo>
                    <a:pt x="0" y="1349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40724" y="0"/>
              <a:ext cx="416756" cy="672187"/>
            </a:xfrm>
            <a:custGeom>
              <a:avLst/>
              <a:gdLst/>
              <a:ahLst/>
              <a:cxnLst/>
              <a:rect r="r" b="b" t="t" l="l"/>
              <a:pathLst>
                <a:path h="672187" w="416756">
                  <a:moveTo>
                    <a:pt x="0" y="0"/>
                  </a:moveTo>
                  <a:lnTo>
                    <a:pt x="416756" y="0"/>
                  </a:lnTo>
                  <a:lnTo>
                    <a:pt x="416756" y="672187"/>
                  </a:lnTo>
                  <a:lnTo>
                    <a:pt x="0" y="672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2137590">
            <a:off x="352028" y="1896827"/>
            <a:ext cx="4449883" cy="2638519"/>
          </a:xfrm>
          <a:custGeom>
            <a:avLst/>
            <a:gdLst/>
            <a:ahLst/>
            <a:cxnLst/>
            <a:rect r="r" b="b" t="t" l="l"/>
            <a:pathLst>
              <a:path h="2638519" w="4449883">
                <a:moveTo>
                  <a:pt x="0" y="0"/>
                </a:moveTo>
                <a:lnTo>
                  <a:pt x="4449883" y="0"/>
                </a:lnTo>
                <a:lnTo>
                  <a:pt x="4449883" y="2638519"/>
                </a:lnTo>
                <a:lnTo>
                  <a:pt x="0" y="2638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0305" y="2616697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0" y="0"/>
                </a:lnTo>
                <a:lnTo>
                  <a:pt x="1019130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6727592" y="2443670"/>
            <a:ext cx="497918" cy="803094"/>
          </a:xfrm>
          <a:custGeom>
            <a:avLst/>
            <a:gdLst/>
            <a:ahLst/>
            <a:cxnLst/>
            <a:rect r="r" b="b" t="t" l="l"/>
            <a:pathLst>
              <a:path h="803094" w="497918">
                <a:moveTo>
                  <a:pt x="0" y="0"/>
                </a:moveTo>
                <a:lnTo>
                  <a:pt x="497918" y="0"/>
                </a:lnTo>
                <a:lnTo>
                  <a:pt x="497918" y="803094"/>
                </a:lnTo>
                <a:lnTo>
                  <a:pt x="0" y="803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81222" y="3246764"/>
            <a:ext cx="5246370" cy="5246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2638" y="0"/>
                  </a:moveTo>
                  <a:lnTo>
                    <a:pt x="730162" y="0"/>
                  </a:lnTo>
                  <a:cubicBezTo>
                    <a:pt x="775802" y="0"/>
                    <a:pt x="812800" y="36998"/>
                    <a:pt x="812800" y="82638"/>
                  </a:cubicBezTo>
                  <a:lnTo>
                    <a:pt x="812800" y="730162"/>
                  </a:lnTo>
                  <a:cubicBezTo>
                    <a:pt x="812800" y="775802"/>
                    <a:pt x="775802" y="812800"/>
                    <a:pt x="730162" y="812800"/>
                  </a:cubicBezTo>
                  <a:lnTo>
                    <a:pt x="82638" y="812800"/>
                  </a:lnTo>
                  <a:cubicBezTo>
                    <a:pt x="36998" y="812800"/>
                    <a:pt x="0" y="775802"/>
                    <a:pt x="0" y="730162"/>
                  </a:cubicBezTo>
                  <a:lnTo>
                    <a:pt x="0" y="82638"/>
                  </a:lnTo>
                  <a:cubicBezTo>
                    <a:pt x="0" y="36998"/>
                    <a:pt x="36998" y="0"/>
                    <a:pt x="826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8402887" y="2126137"/>
            <a:ext cx="731204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6F09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 Vino Bebidas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55906" y="3126262"/>
            <a:ext cx="5371686" cy="5398819"/>
            <a:chOff x="0" y="0"/>
            <a:chExt cx="812800" cy="8169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6906"/>
            </a:xfrm>
            <a:custGeom>
              <a:avLst/>
              <a:gdLst/>
              <a:ahLst/>
              <a:cxnLst/>
              <a:rect r="r" b="b" t="t" l="l"/>
              <a:pathLst>
                <a:path h="816906" w="812800">
                  <a:moveTo>
                    <a:pt x="80710" y="0"/>
                  </a:moveTo>
                  <a:lnTo>
                    <a:pt x="732090" y="0"/>
                  </a:lnTo>
                  <a:cubicBezTo>
                    <a:pt x="776665" y="0"/>
                    <a:pt x="812800" y="36135"/>
                    <a:pt x="812800" y="80710"/>
                  </a:cubicBezTo>
                  <a:lnTo>
                    <a:pt x="812800" y="736196"/>
                  </a:lnTo>
                  <a:cubicBezTo>
                    <a:pt x="812800" y="780771"/>
                    <a:pt x="776665" y="816906"/>
                    <a:pt x="732090" y="816906"/>
                  </a:cubicBezTo>
                  <a:lnTo>
                    <a:pt x="80710" y="816906"/>
                  </a:lnTo>
                  <a:cubicBezTo>
                    <a:pt x="36135" y="816906"/>
                    <a:pt x="0" y="780771"/>
                    <a:pt x="0" y="736196"/>
                  </a:cubicBezTo>
                  <a:lnTo>
                    <a:pt x="0" y="80710"/>
                  </a:lnTo>
                  <a:cubicBezTo>
                    <a:pt x="0" y="36135"/>
                    <a:pt x="36135" y="0"/>
                    <a:pt x="8071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21940" r="0" b="-2431"/>
              </a:stretch>
            </a:blipFill>
            <a:ln w="95250" cap="rnd">
              <a:solidFill>
                <a:srgbClr val="6F093A"/>
              </a:solidFill>
              <a:prstDash val="solid"/>
              <a:round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8010013" y="4164487"/>
            <a:ext cx="7321196" cy="325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9"/>
              </a:lnSpc>
            </a:pPr>
            <a:r>
              <a:rPr lang="en-US" b="true" sz="2649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VINÍCOLA VINO É UMA EMPRESA DE PEQUENO PORTE DEDICADA À PRODUÇÃO E COMERCIALIZAÇÃO DE VINHOS ARTESANAIS, QUE BUSCA EXCELÊNCIA TANTO NA QUALIDADE DE SEUS PRODUTOS QUANTO NA GESTÃO EFICIENTE DE SUAS OPERAÇÕES.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296848" y="1317865"/>
            <a:ext cx="864331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Software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137590">
            <a:off x="14422834" y="2175251"/>
            <a:ext cx="3581811" cy="2123803"/>
          </a:xfrm>
          <a:custGeom>
            <a:avLst/>
            <a:gdLst/>
            <a:ahLst/>
            <a:cxnLst/>
            <a:rect r="r" b="b" t="t" l="l"/>
            <a:pathLst>
              <a:path h="2123803" w="3581811">
                <a:moveTo>
                  <a:pt x="0" y="0"/>
                </a:moveTo>
                <a:lnTo>
                  <a:pt x="3581811" y="0"/>
                </a:lnTo>
                <a:lnTo>
                  <a:pt x="3581811" y="2123803"/>
                </a:lnTo>
                <a:lnTo>
                  <a:pt x="0" y="2123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33208" y="1515143"/>
            <a:ext cx="852212" cy="852212"/>
          </a:xfrm>
          <a:custGeom>
            <a:avLst/>
            <a:gdLst/>
            <a:ahLst/>
            <a:cxnLst/>
            <a:rect r="r" b="b" t="t" l="l"/>
            <a:pathLst>
              <a:path h="852212" w="852212">
                <a:moveTo>
                  <a:pt x="0" y="0"/>
                </a:moveTo>
                <a:lnTo>
                  <a:pt x="852212" y="0"/>
                </a:lnTo>
                <a:lnTo>
                  <a:pt x="852212" y="852211"/>
                </a:lnTo>
                <a:lnTo>
                  <a:pt x="0" y="85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2239" y="8602048"/>
            <a:ext cx="596000" cy="961291"/>
          </a:xfrm>
          <a:custGeom>
            <a:avLst/>
            <a:gdLst/>
            <a:ahLst/>
            <a:cxnLst/>
            <a:rect r="r" b="b" t="t" l="l"/>
            <a:pathLst>
              <a:path h="961291" w="596000">
                <a:moveTo>
                  <a:pt x="0" y="0"/>
                </a:moveTo>
                <a:lnTo>
                  <a:pt x="596001" y="0"/>
                </a:lnTo>
                <a:lnTo>
                  <a:pt x="596001" y="961291"/>
                </a:lnTo>
                <a:lnTo>
                  <a:pt x="0" y="961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45" t="-92346" r="-17029" b="-7832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00240" y="1515143"/>
            <a:ext cx="4413500" cy="6624390"/>
          </a:xfrm>
          <a:custGeom>
            <a:avLst/>
            <a:gdLst/>
            <a:ahLst/>
            <a:cxnLst/>
            <a:rect r="r" b="b" t="t" l="l"/>
            <a:pathLst>
              <a:path h="6624390" w="4413500">
                <a:moveTo>
                  <a:pt x="0" y="0"/>
                </a:moveTo>
                <a:lnTo>
                  <a:pt x="4413499" y="0"/>
                </a:lnTo>
                <a:lnTo>
                  <a:pt x="4413499" y="6624390"/>
                </a:lnTo>
                <a:lnTo>
                  <a:pt x="0" y="66243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6594" y="2569055"/>
            <a:ext cx="10938258" cy="6513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7234" indent="-208617" lvl="1">
              <a:lnSpc>
                <a:spcPts val="2705"/>
              </a:lnSpc>
              <a:buFont typeface="Arial"/>
              <a:buChar char="•"/>
            </a:pPr>
            <a:r>
              <a:rPr lang="en-US" b="true" sz="19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Centralização e estruturação das informações financeiras, ou seja, garantir que todas as transações da vinícola estejam registradas em uma única plataforma.</a:t>
            </a:r>
          </a:p>
          <a:p>
            <a:pPr algn="just">
              <a:lnSpc>
                <a:spcPts val="2705"/>
              </a:lnSpc>
            </a:pPr>
          </a:p>
          <a:p>
            <a:pPr algn="just" marL="417234" indent="-208617" lvl="1">
              <a:lnSpc>
                <a:spcPts val="2705"/>
              </a:lnSpc>
              <a:buFont typeface="Arial"/>
              <a:buChar char="•"/>
            </a:pPr>
            <a:r>
              <a:rPr lang="en-US" b="true" sz="19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Automatização da entrada de dados contábeis e fiscais. Com a implementação de scanners conectados diretamente ao sistema, documentos poderão ser digitalizados e armazenados eletronicamente. </a:t>
            </a:r>
          </a:p>
          <a:p>
            <a:pPr algn="just">
              <a:lnSpc>
                <a:spcPts val="2705"/>
              </a:lnSpc>
            </a:pPr>
          </a:p>
          <a:p>
            <a:pPr algn="just" marL="417234" indent="-208617" lvl="1">
              <a:lnSpc>
                <a:spcPts val="2705"/>
              </a:lnSpc>
              <a:buFont typeface="Arial"/>
              <a:buChar char="•"/>
            </a:pPr>
            <a:r>
              <a:rPr lang="en-US" b="true" sz="19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Visualização estratégica dos dados por meio de relatórios e dashboards. Por meio de gráficos interativos e relatórios analíticos.</a:t>
            </a:r>
          </a:p>
          <a:p>
            <a:pPr algn="just">
              <a:lnSpc>
                <a:spcPts val="2705"/>
              </a:lnSpc>
            </a:pPr>
          </a:p>
          <a:p>
            <a:pPr algn="just" marL="417234" indent="-208617" lvl="1">
              <a:lnSpc>
                <a:spcPts val="2705"/>
              </a:lnSpc>
              <a:buFont typeface="Arial"/>
              <a:buChar char="•"/>
            </a:pPr>
            <a:r>
              <a:rPr lang="en-US" b="true" sz="19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Controle orçamentário automatizado. O sistema permitirá acompanhar o orçamento da empresa de forma detalhada.</a:t>
            </a:r>
          </a:p>
          <a:p>
            <a:pPr algn="just">
              <a:lnSpc>
                <a:spcPts val="2705"/>
              </a:lnSpc>
            </a:pPr>
          </a:p>
          <a:p>
            <a:pPr algn="just" marL="417234" indent="-208617" lvl="1">
              <a:lnSpc>
                <a:spcPts val="2705"/>
              </a:lnSpc>
              <a:buFont typeface="Arial"/>
              <a:buChar char="•"/>
            </a:pPr>
            <a:r>
              <a:rPr lang="en-US" b="true" sz="193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Gestão da folha de pagamento se tornará um processo mais ágil e seguro. Todos os encargos trabalhistas, serão calculados automaticamente com base nas horas trabalhadas e nos registros internos.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849153" y="7742333"/>
            <a:ext cx="1168110" cy="1515967"/>
            <a:chOff x="0" y="0"/>
            <a:chExt cx="1557480" cy="20212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672187"/>
              <a:ext cx="1349102" cy="1349102"/>
            </a:xfrm>
            <a:custGeom>
              <a:avLst/>
              <a:gdLst/>
              <a:ahLst/>
              <a:cxnLst/>
              <a:rect r="r" b="b" t="t" l="l"/>
              <a:pathLst>
                <a:path h="1349102" w="1349102">
                  <a:moveTo>
                    <a:pt x="0" y="0"/>
                  </a:moveTo>
                  <a:lnTo>
                    <a:pt x="1349102" y="0"/>
                  </a:lnTo>
                  <a:lnTo>
                    <a:pt x="1349102" y="1349102"/>
                  </a:lnTo>
                  <a:lnTo>
                    <a:pt x="0" y="1349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40724" y="0"/>
              <a:ext cx="416756" cy="672187"/>
            </a:xfrm>
            <a:custGeom>
              <a:avLst/>
              <a:gdLst/>
              <a:ahLst/>
              <a:cxnLst/>
              <a:rect r="r" b="b" t="t" l="l"/>
              <a:pathLst>
                <a:path h="672187" w="416756">
                  <a:moveTo>
                    <a:pt x="0" y="0"/>
                  </a:moveTo>
                  <a:lnTo>
                    <a:pt x="416756" y="0"/>
                  </a:lnTo>
                  <a:lnTo>
                    <a:pt x="416756" y="672187"/>
                  </a:lnTo>
                  <a:lnTo>
                    <a:pt x="0" y="672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0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46924" y="4163367"/>
            <a:ext cx="16594152" cy="1960267"/>
            <a:chOff x="0" y="0"/>
            <a:chExt cx="22125536" cy="26136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22125536" cy="1553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b="true" sz="8000" spc="128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Estrutura Analítica do Projeto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740325" y="2000535"/>
              <a:ext cx="16644887" cy="613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336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DIVIDINDO AS TAREFAS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769825" y="21073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19235" y="210730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0269" y="69948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32452" y="801393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1"/>
                </a:lnTo>
                <a:lnTo>
                  <a:pt x="0" y="504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6212" y="7246871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24339" y="2616866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226914" y="1721787"/>
            <a:ext cx="983417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EAP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97379" y="3188637"/>
            <a:ext cx="4301296" cy="3938880"/>
            <a:chOff x="0" y="0"/>
            <a:chExt cx="5735061" cy="525184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735061" cy="5239141"/>
              <a:chOff x="0" y="0"/>
              <a:chExt cx="45319581" cy="4140072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5319581" cy="41400719"/>
              </a:xfrm>
              <a:custGeom>
                <a:avLst/>
                <a:gdLst/>
                <a:ahLst/>
                <a:cxnLst/>
                <a:rect r="r" b="b" t="t" l="l"/>
                <a:pathLst>
                  <a:path h="41400719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41400719"/>
                    </a:lnTo>
                    <a:lnTo>
                      <a:pt x="45319581" y="41400719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41174662"/>
                    </a:moveTo>
                    <a:lnTo>
                      <a:pt x="228600" y="41174662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4117466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2700"/>
              <a:ext cx="5735061" cy="1196693"/>
              <a:chOff x="0" y="0"/>
              <a:chExt cx="1911813" cy="39892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516038" y="1511303"/>
              <a:ext cx="4702984" cy="3740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Reunião com Cliente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Reun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ião com Equipe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Configuração dos Canais de Comunicação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Levantamento de Dados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Revisão da Viabilidade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Estimativa inicial de custos</a:t>
              </a:r>
            </a:p>
            <a:p>
              <a:pPr algn="l">
                <a:lnSpc>
                  <a:spcPts val="2465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26429" y="293546"/>
              <a:ext cx="3682203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PLANEJAMENTO INICIAL</a:t>
              </a:r>
            </a:p>
            <a:p>
              <a:pPr algn="ctr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R$ 4353,44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147577" y="3188637"/>
            <a:ext cx="4301296" cy="5799624"/>
            <a:chOff x="0" y="0"/>
            <a:chExt cx="5735061" cy="773283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5735061" cy="7732832"/>
              <a:chOff x="0" y="0"/>
              <a:chExt cx="45319581" cy="6110636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5319581" cy="61106366"/>
              </a:xfrm>
              <a:custGeom>
                <a:avLst/>
                <a:gdLst/>
                <a:ahLst/>
                <a:cxnLst/>
                <a:rect r="r" b="b" t="t" l="l"/>
                <a:pathLst>
                  <a:path h="61106366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61106366"/>
                    </a:lnTo>
                    <a:lnTo>
                      <a:pt x="45319581" y="61106366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60880303"/>
                    </a:moveTo>
                    <a:lnTo>
                      <a:pt x="228600" y="60880303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6088030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516038" y="1498603"/>
              <a:ext cx="4702984" cy="6234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Elab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oração do plano de gerenciamento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Levantamento de Requisitos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Revisão de Custos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Identificar padrões de Qualidade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Cr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iação do cronograma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Análise de Tempo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Lista de Riscos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Documentação inicial do Projeto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Aprovação do Escopo com Stakeholders</a:t>
              </a:r>
            </a:p>
            <a:p>
              <a:pPr algn="l">
                <a:lnSpc>
                  <a:spcPts val="2465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71234" y="280846"/>
              <a:ext cx="4192594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ELABORAÇÃO DO PLANO</a:t>
              </a:r>
            </a:p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R$ 8430,48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515672" y="3198162"/>
            <a:ext cx="4301296" cy="5799624"/>
            <a:chOff x="0" y="0"/>
            <a:chExt cx="5735061" cy="7732832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735061" cy="7732832"/>
              <a:chOff x="0" y="0"/>
              <a:chExt cx="45319581" cy="61106364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5319581" cy="61106366"/>
              </a:xfrm>
              <a:custGeom>
                <a:avLst/>
                <a:gdLst/>
                <a:ahLst/>
                <a:cxnLst/>
                <a:rect r="r" b="b" t="t" l="l"/>
                <a:pathLst>
                  <a:path h="61106366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61106366"/>
                    </a:lnTo>
                    <a:lnTo>
                      <a:pt x="45319581" y="61106366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60880303"/>
                    </a:moveTo>
                    <a:lnTo>
                      <a:pt x="228600" y="60880303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6088030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516038" y="1498603"/>
              <a:ext cx="4702984" cy="6234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Reunião de Planejamento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Distribuição de Tarefas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Criação do Plano de Gerenciamento de Projeto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Criação de Documento Padrão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Criação de Marca e Estilo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Desenvolvimento de MockUps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Reunião de Alinhamento com Cliente</a:t>
              </a:r>
            </a:p>
            <a:p>
              <a:pPr algn="l">
                <a:lnSpc>
                  <a:spcPts val="2465"/>
                </a:lnSpc>
              </a:pP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771234" y="280846"/>
              <a:ext cx="4192594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PRÉ DESENVOLVIMENTO</a:t>
              </a:r>
            </a:p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R$ 14158,72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226914" y="1721787"/>
            <a:ext cx="983417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EAP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27746" y="3188637"/>
            <a:ext cx="4273233" cy="3617644"/>
            <a:chOff x="0" y="0"/>
            <a:chExt cx="5697643" cy="482352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697643" cy="4823525"/>
              <a:chOff x="0" y="0"/>
              <a:chExt cx="45023900" cy="3811644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5023900" cy="38116446"/>
              </a:xfrm>
              <a:custGeom>
                <a:avLst/>
                <a:gdLst/>
                <a:ahLst/>
                <a:cxnLst/>
                <a:rect r="r" b="b" t="t" l="l"/>
                <a:pathLst>
                  <a:path h="38116446" w="45023900">
                    <a:moveTo>
                      <a:pt x="44797839" y="0"/>
                    </a:moveTo>
                    <a:lnTo>
                      <a:pt x="0" y="0"/>
                    </a:lnTo>
                    <a:lnTo>
                      <a:pt x="0" y="38116446"/>
                    </a:lnTo>
                    <a:lnTo>
                      <a:pt x="45023900" y="38116446"/>
                    </a:lnTo>
                    <a:lnTo>
                      <a:pt x="45023900" y="0"/>
                    </a:lnTo>
                    <a:lnTo>
                      <a:pt x="44797839" y="0"/>
                    </a:lnTo>
                    <a:close/>
                    <a:moveTo>
                      <a:pt x="44797839" y="37890388"/>
                    </a:moveTo>
                    <a:lnTo>
                      <a:pt x="228600" y="37890388"/>
                    </a:lnTo>
                    <a:lnTo>
                      <a:pt x="228600" y="228600"/>
                    </a:lnTo>
                    <a:lnTo>
                      <a:pt x="44797839" y="228600"/>
                    </a:lnTo>
                    <a:lnTo>
                      <a:pt x="44797839" y="3789038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266" y="0"/>
              <a:ext cx="5697377" cy="1196693"/>
              <a:chOff x="0" y="0"/>
              <a:chExt cx="1899251" cy="39892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99251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899251">
                    <a:moveTo>
                      <a:pt x="0" y="0"/>
                    </a:moveTo>
                    <a:lnTo>
                      <a:pt x="1899251" y="0"/>
                    </a:lnTo>
                    <a:lnTo>
                      <a:pt x="1899251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472181" y="1498603"/>
              <a:ext cx="4672301" cy="3324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Revisão de 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iscos e Cronograma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Controle de Mudanças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Revisão de MockUps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evisão de Custos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Reunião com Desenvolvedores</a:t>
              </a:r>
            </a:p>
            <a:p>
              <a:pPr algn="l">
                <a:lnSpc>
                  <a:spcPts val="2465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979242" y="280846"/>
              <a:ext cx="3658179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AJUSTES E VALIDAÇÕES</a:t>
              </a:r>
            </a:p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R$ 5130,43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148729" y="3188637"/>
            <a:ext cx="4301296" cy="5799624"/>
            <a:chOff x="0" y="0"/>
            <a:chExt cx="5735061" cy="773283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5735061" cy="7732832"/>
              <a:chOff x="0" y="0"/>
              <a:chExt cx="45319581" cy="6110636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5319581" cy="61106366"/>
              </a:xfrm>
              <a:custGeom>
                <a:avLst/>
                <a:gdLst/>
                <a:ahLst/>
                <a:cxnLst/>
                <a:rect r="r" b="b" t="t" l="l"/>
                <a:pathLst>
                  <a:path h="61106366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61106366"/>
                    </a:lnTo>
                    <a:lnTo>
                      <a:pt x="45319581" y="61106366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60880303"/>
                    </a:moveTo>
                    <a:lnTo>
                      <a:pt x="228600" y="60880303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6088030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516038" y="1498603"/>
              <a:ext cx="4702984" cy="6234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Desenv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olvimento Web (Telas)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Alinhamento com MockUps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eunião Alinhamento com Cliente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Revisão de Telas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Au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ditoria Interna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Reun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ião com Desenvolvedores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Desenvolvimento BackEnd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riação do Banco de Dados</a:t>
              </a:r>
            </a:p>
            <a:p>
              <a:pPr algn="l">
                <a:lnSpc>
                  <a:spcPts val="2465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43636" y="207808"/>
              <a:ext cx="4447789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DESENVOLVIMENTO TÉCNICO</a:t>
              </a:r>
            </a:p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R$ 23908,16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500079" y="3188637"/>
            <a:ext cx="4301296" cy="3305932"/>
            <a:chOff x="0" y="0"/>
            <a:chExt cx="5735061" cy="4407910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735061" cy="4407910"/>
              <a:chOff x="0" y="0"/>
              <a:chExt cx="45319581" cy="34832173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5319581" cy="34832172"/>
              </a:xfrm>
              <a:custGeom>
                <a:avLst/>
                <a:gdLst/>
                <a:ahLst/>
                <a:cxnLst/>
                <a:rect r="r" b="b" t="t" l="l"/>
                <a:pathLst>
                  <a:path h="34832172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34832172"/>
                    </a:lnTo>
                    <a:lnTo>
                      <a:pt x="45319581" y="34832172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34606114"/>
                    </a:moveTo>
                    <a:lnTo>
                      <a:pt x="228600" y="34606114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3460611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516038" y="1498603"/>
              <a:ext cx="4702984" cy="290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Implement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ação do Documento Padrão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reinamento dos Funcionários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Revisão Documento Padrão</a:t>
              </a:r>
            </a:p>
            <a:p>
              <a:pPr algn="l">
                <a:lnSpc>
                  <a:spcPts val="2465"/>
                </a:lnSpc>
              </a:pP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236374" y="280846"/>
              <a:ext cx="5262312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TREINAMENTO E PADRONIZAÇÃO</a:t>
              </a:r>
            </a:p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R$ 3007,76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226914" y="1721787"/>
            <a:ext cx="983417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EAP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55215" y="3457172"/>
            <a:ext cx="4301296" cy="4241067"/>
            <a:chOff x="0" y="0"/>
            <a:chExt cx="5735061" cy="565475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735061" cy="5654756"/>
              <a:chOff x="0" y="0"/>
              <a:chExt cx="45319581" cy="4468499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5319581" cy="44684993"/>
              </a:xfrm>
              <a:custGeom>
                <a:avLst/>
                <a:gdLst/>
                <a:ahLst/>
                <a:cxnLst/>
                <a:rect r="r" b="b" t="t" l="l"/>
                <a:pathLst>
                  <a:path h="44684993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44684993"/>
                    </a:lnTo>
                    <a:lnTo>
                      <a:pt x="45319581" y="44684993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44458936"/>
                    </a:moveTo>
                    <a:lnTo>
                      <a:pt x="228600" y="44458936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4445893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516038" y="1498603"/>
              <a:ext cx="4702984" cy="4156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Testes de Qualidade e Funcionalidade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Reunião com Cliente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Revisão de 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iscos e Cronograma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Revisão BackEnd e Banco de Dados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Reunião com Stakeholders</a:t>
              </a:r>
            </a:p>
            <a:p>
              <a:pPr algn="l">
                <a:lnSpc>
                  <a:spcPts val="2465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26429" y="280846"/>
              <a:ext cx="3682203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TESTE E VALIDAÇÕES</a:t>
              </a:r>
            </a:p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R$ 4965,44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993352" y="3188637"/>
            <a:ext cx="4301296" cy="4864490"/>
            <a:chOff x="0" y="0"/>
            <a:chExt cx="5735061" cy="648598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5735061" cy="6485986"/>
              <a:chOff x="0" y="0"/>
              <a:chExt cx="45319581" cy="5125354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5319581" cy="51253541"/>
              </a:xfrm>
              <a:custGeom>
                <a:avLst/>
                <a:gdLst/>
                <a:ahLst/>
                <a:cxnLst/>
                <a:rect r="r" b="b" t="t" l="l"/>
                <a:pathLst>
                  <a:path h="51253541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51253541"/>
                    </a:lnTo>
                    <a:lnTo>
                      <a:pt x="45319581" y="51253541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51027484"/>
                    </a:moveTo>
                    <a:lnTo>
                      <a:pt x="228600" y="51027484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5102748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516038" y="1498603"/>
              <a:ext cx="4702984" cy="4987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Int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egração do Sistema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Cr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iação de Estimativas/Previsões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Funcionalidades, Dashboard e Relatórios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Testes Funcionais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Revisão do Escopo e 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Requ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isitos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Ajustes Finais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Apr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esentação Formal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Ap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rovação do Cliente</a:t>
              </a:r>
            </a:p>
            <a:p>
              <a:pPr algn="l">
                <a:lnSpc>
                  <a:spcPts val="2465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43636" y="207808"/>
              <a:ext cx="4447789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INTEGRAÇÃO E FINALIZAÇÃO</a:t>
              </a:r>
            </a:p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R$ 9246,96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500079" y="3198162"/>
            <a:ext cx="4301296" cy="3929355"/>
            <a:chOff x="0" y="0"/>
            <a:chExt cx="5735061" cy="5239141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735061" cy="5239141"/>
              <a:chOff x="0" y="0"/>
              <a:chExt cx="45319581" cy="4140072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5319581" cy="41400719"/>
              </a:xfrm>
              <a:custGeom>
                <a:avLst/>
                <a:gdLst/>
                <a:ahLst/>
                <a:cxnLst/>
                <a:rect r="r" b="b" t="t" l="l"/>
                <a:pathLst>
                  <a:path h="41400719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41400719"/>
                    </a:lnTo>
                    <a:lnTo>
                      <a:pt x="45319581" y="41400719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41174662"/>
                    </a:moveTo>
                    <a:lnTo>
                      <a:pt x="228600" y="41174662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4117466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516038" y="1498603"/>
              <a:ext cx="4702984" cy="3740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Aquisição de Computadores e Scanners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Implement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ação por Setores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reinamento por Setores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Capac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itação dos Usuários</a:t>
              </a:r>
            </a:p>
            <a:p>
              <a:pPr algn="l">
                <a:lnSpc>
                  <a:spcPts val="2465"/>
                </a:lnSpc>
              </a:pP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236374" y="280846"/>
              <a:ext cx="5262312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IMPLANTAÇÃO</a:t>
              </a:r>
            </a:p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R$ 7903,60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500079" y="7698239"/>
            <a:ext cx="4301296" cy="2059087"/>
            <a:chOff x="0" y="0"/>
            <a:chExt cx="5735061" cy="2745449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5735061" cy="2745449"/>
              <a:chOff x="0" y="0"/>
              <a:chExt cx="45319581" cy="2169507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5319581" cy="21695077"/>
              </a:xfrm>
              <a:custGeom>
                <a:avLst/>
                <a:gdLst/>
                <a:ahLst/>
                <a:cxnLst/>
                <a:rect r="r" b="b" t="t" l="l"/>
                <a:pathLst>
                  <a:path h="21695077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21695077"/>
                    </a:lnTo>
                    <a:lnTo>
                      <a:pt x="45319581" y="21695077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21469018"/>
                    </a:moveTo>
                    <a:lnTo>
                      <a:pt x="228600" y="21469018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2146901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516038" y="1498603"/>
              <a:ext cx="4702984" cy="1246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Controle de Mudanças</a:t>
              </a:r>
            </a:p>
            <a:p>
              <a:pPr algn="l" marL="443645" indent="-221823" lvl="1">
                <a:lnSpc>
                  <a:spcPts val="2465"/>
                </a:lnSpc>
                <a:buFont typeface="Arial"/>
                <a:buChar char="•"/>
              </a:pP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Manut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en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ção Mens</a:t>
              </a:r>
              <a:r>
                <a:rPr lang="en-US" sz="2054" spc="41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al</a:t>
              </a:r>
            </a:p>
            <a:p>
              <a:pPr algn="l">
                <a:lnSpc>
                  <a:spcPts val="2465"/>
                </a:lnSpc>
              </a:pP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236374" y="280846"/>
              <a:ext cx="5262312" cy="63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FINALIZAÇÃO</a:t>
              </a:r>
            </a:p>
            <a:p>
              <a:pPr algn="ctr">
                <a:lnSpc>
                  <a:spcPts val="1887"/>
                </a:lnSpc>
              </a:pPr>
              <a:r>
                <a:rPr lang="en-US" sz="1572" spc="78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R$ 695,26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0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126497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331802" y="1028700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19235" y="210730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2118" y="8986323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0" y="0"/>
                </a:lnTo>
                <a:lnTo>
                  <a:pt x="1019130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32452" y="801393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1"/>
                </a:lnTo>
                <a:lnTo>
                  <a:pt x="0" y="504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24339" y="2616866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37821" y="-22234"/>
            <a:ext cx="7212358" cy="114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b="true" sz="8000" spc="12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Cronograma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945721" y="2251755"/>
            <a:ext cx="10983993" cy="6530643"/>
            <a:chOff x="0" y="0"/>
            <a:chExt cx="14645323" cy="87075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3802842" y="7348683"/>
              <a:ext cx="842481" cy="1358841"/>
            </a:xfrm>
            <a:custGeom>
              <a:avLst/>
              <a:gdLst/>
              <a:ahLst/>
              <a:cxnLst/>
              <a:rect r="r" b="b" t="t" l="l"/>
              <a:pathLst>
                <a:path h="1358841" w="842481">
                  <a:moveTo>
                    <a:pt x="0" y="0"/>
                  </a:moveTo>
                  <a:lnTo>
                    <a:pt x="842481" y="0"/>
                  </a:lnTo>
                  <a:lnTo>
                    <a:pt x="842481" y="1358840"/>
                  </a:lnTo>
                  <a:lnTo>
                    <a:pt x="0" y="1358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919548" y="240107"/>
              <a:ext cx="8093388" cy="8131323"/>
            </a:xfrm>
            <a:custGeom>
              <a:avLst/>
              <a:gdLst/>
              <a:ahLst/>
              <a:cxnLst/>
              <a:rect r="r" b="b" t="t" l="l"/>
              <a:pathLst>
                <a:path h="8131323" w="8093388">
                  <a:moveTo>
                    <a:pt x="0" y="0"/>
                  </a:moveTo>
                  <a:lnTo>
                    <a:pt x="8093388" y="0"/>
                  </a:lnTo>
                  <a:lnTo>
                    <a:pt x="8093388" y="8131323"/>
                  </a:lnTo>
                  <a:lnTo>
                    <a:pt x="0" y="81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05" r="0" b="-50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17585" y="240107"/>
              <a:ext cx="5701962" cy="8131323"/>
            </a:xfrm>
            <a:custGeom>
              <a:avLst/>
              <a:gdLst/>
              <a:ahLst/>
              <a:cxnLst/>
              <a:rect r="r" b="b" t="t" l="l"/>
              <a:pathLst>
                <a:path h="8131323" w="5701962">
                  <a:moveTo>
                    <a:pt x="0" y="0"/>
                  </a:moveTo>
                  <a:lnTo>
                    <a:pt x="5701963" y="0"/>
                  </a:lnTo>
                  <a:lnTo>
                    <a:pt x="5701963" y="8131323"/>
                  </a:lnTo>
                  <a:lnTo>
                    <a:pt x="0" y="8131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1664" t="-610" r="-37898" b="-61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14224083" cy="8624135"/>
              <a:chOff x="0" y="0"/>
              <a:chExt cx="44840812" cy="2718721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4840813" cy="27187218"/>
              </a:xfrm>
              <a:custGeom>
                <a:avLst/>
                <a:gdLst/>
                <a:ahLst/>
                <a:cxnLst/>
                <a:rect r="r" b="b" t="t" l="l"/>
                <a:pathLst>
                  <a:path h="27187218" w="44840813">
                    <a:moveTo>
                      <a:pt x="44614753" y="0"/>
                    </a:moveTo>
                    <a:lnTo>
                      <a:pt x="0" y="0"/>
                    </a:lnTo>
                    <a:lnTo>
                      <a:pt x="0" y="27187218"/>
                    </a:lnTo>
                    <a:lnTo>
                      <a:pt x="44840813" y="27187218"/>
                    </a:lnTo>
                    <a:lnTo>
                      <a:pt x="44840813" y="0"/>
                    </a:lnTo>
                    <a:lnTo>
                      <a:pt x="44614753" y="0"/>
                    </a:lnTo>
                    <a:close/>
                    <a:moveTo>
                      <a:pt x="44614753" y="26961157"/>
                    </a:moveTo>
                    <a:lnTo>
                      <a:pt x="228600" y="26961157"/>
                    </a:lnTo>
                    <a:lnTo>
                      <a:pt x="228600" y="228600"/>
                    </a:lnTo>
                    <a:lnTo>
                      <a:pt x="44614753" y="228600"/>
                    </a:lnTo>
                    <a:lnTo>
                      <a:pt x="44614753" y="2696115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6916460" y="1562056"/>
            <a:ext cx="445508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  <a:spcBef>
                <a:spcPct val="0"/>
              </a:spcBef>
            </a:pPr>
            <a:r>
              <a:rPr lang="en-US" b="true" sz="3172" spc="158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GRÁFICO DE GANTT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329406" y="8247003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7" y="0"/>
                </a:lnTo>
                <a:lnTo>
                  <a:pt x="2422067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74873" y="551205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6" y="0"/>
                </a:lnTo>
                <a:lnTo>
                  <a:pt x="2422066" y="2422066"/>
                </a:lnTo>
                <a:lnTo>
                  <a:pt x="0" y="2422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06661" y="253070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2094" y="8304223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4661" y="1752713"/>
            <a:ext cx="47194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Problemática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5" t="-92346" r="-17029" b="-7832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379910" y="3470470"/>
            <a:ext cx="6546008" cy="3293941"/>
            <a:chOff x="0" y="0"/>
            <a:chExt cx="8728010" cy="439192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11272"/>
              <a:ext cx="8728010" cy="4380650"/>
              <a:chOff x="0" y="0"/>
              <a:chExt cx="34621908" cy="1737698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4621908" cy="17376981"/>
              </a:xfrm>
              <a:custGeom>
                <a:avLst/>
                <a:gdLst/>
                <a:ahLst/>
                <a:cxnLst/>
                <a:rect r="r" b="b" t="t" l="l"/>
                <a:pathLst>
                  <a:path h="17376981" w="34621908">
                    <a:moveTo>
                      <a:pt x="34395848" y="0"/>
                    </a:moveTo>
                    <a:lnTo>
                      <a:pt x="0" y="0"/>
                    </a:lnTo>
                    <a:lnTo>
                      <a:pt x="0" y="17376981"/>
                    </a:lnTo>
                    <a:lnTo>
                      <a:pt x="34621908" y="17376981"/>
                    </a:lnTo>
                    <a:lnTo>
                      <a:pt x="34621908" y="0"/>
                    </a:lnTo>
                    <a:lnTo>
                      <a:pt x="34395848" y="0"/>
                    </a:lnTo>
                    <a:close/>
                    <a:moveTo>
                      <a:pt x="34395848" y="17150922"/>
                    </a:moveTo>
                    <a:lnTo>
                      <a:pt x="228600" y="17150922"/>
                    </a:lnTo>
                    <a:lnTo>
                      <a:pt x="228600" y="228600"/>
                    </a:lnTo>
                    <a:lnTo>
                      <a:pt x="34395848" y="228600"/>
                    </a:lnTo>
                    <a:lnTo>
                      <a:pt x="34395848" y="17150922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12" id="12"/>
            <p:cNvSpPr/>
            <p:nvPr/>
          </p:nvSpPr>
          <p:spPr>
            <a:xfrm rot="0">
              <a:off x="0" y="1252622"/>
              <a:ext cx="8728010" cy="38482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0" y="0"/>
              <a:ext cx="8728010" cy="1252622"/>
              <a:chOff x="0" y="0"/>
              <a:chExt cx="1460530" cy="20961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60530" cy="209612"/>
              </a:xfrm>
              <a:custGeom>
                <a:avLst/>
                <a:gdLst/>
                <a:ahLst/>
                <a:cxnLst/>
                <a:rect r="r" b="b" t="t" l="l"/>
                <a:pathLst>
                  <a:path h="209612" w="1460530">
                    <a:moveTo>
                      <a:pt x="0" y="0"/>
                    </a:moveTo>
                    <a:lnTo>
                      <a:pt x="1460530" y="0"/>
                    </a:lnTo>
                    <a:lnTo>
                      <a:pt x="1460530" y="209612"/>
                    </a:lnTo>
                    <a:lnTo>
                      <a:pt x="0" y="209612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9868095" y="5441289"/>
            <a:ext cx="6546008" cy="3293941"/>
            <a:chOff x="0" y="0"/>
            <a:chExt cx="8728010" cy="439192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1272"/>
              <a:ext cx="8728010" cy="4380650"/>
              <a:chOff x="0" y="0"/>
              <a:chExt cx="34621908" cy="1737698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4621908" cy="17376981"/>
              </a:xfrm>
              <a:custGeom>
                <a:avLst/>
                <a:gdLst/>
                <a:ahLst/>
                <a:cxnLst/>
                <a:rect r="r" b="b" t="t" l="l"/>
                <a:pathLst>
                  <a:path h="17376981" w="34621908">
                    <a:moveTo>
                      <a:pt x="34395848" y="0"/>
                    </a:moveTo>
                    <a:lnTo>
                      <a:pt x="0" y="0"/>
                    </a:lnTo>
                    <a:lnTo>
                      <a:pt x="0" y="17376981"/>
                    </a:lnTo>
                    <a:lnTo>
                      <a:pt x="34621908" y="17376981"/>
                    </a:lnTo>
                    <a:lnTo>
                      <a:pt x="34621908" y="0"/>
                    </a:lnTo>
                    <a:lnTo>
                      <a:pt x="34395848" y="0"/>
                    </a:lnTo>
                    <a:close/>
                    <a:moveTo>
                      <a:pt x="34395848" y="17150922"/>
                    </a:moveTo>
                    <a:lnTo>
                      <a:pt x="228600" y="17150922"/>
                    </a:lnTo>
                    <a:lnTo>
                      <a:pt x="228600" y="228600"/>
                    </a:lnTo>
                    <a:lnTo>
                      <a:pt x="34395848" y="228600"/>
                    </a:lnTo>
                    <a:lnTo>
                      <a:pt x="34395848" y="17150922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18" id="18"/>
            <p:cNvSpPr/>
            <p:nvPr/>
          </p:nvSpPr>
          <p:spPr>
            <a:xfrm rot="0">
              <a:off x="0" y="1252622"/>
              <a:ext cx="8728010" cy="38482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8728010" cy="1252622"/>
              <a:chOff x="0" y="0"/>
              <a:chExt cx="1460530" cy="20961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60530" cy="209612"/>
              </a:xfrm>
              <a:custGeom>
                <a:avLst/>
                <a:gdLst/>
                <a:ahLst/>
                <a:cxnLst/>
                <a:rect r="r" b="b" t="t" l="l"/>
                <a:pathLst>
                  <a:path h="209612" w="1460530">
                    <a:moveTo>
                      <a:pt x="0" y="0"/>
                    </a:moveTo>
                    <a:lnTo>
                      <a:pt x="1460530" y="0"/>
                    </a:lnTo>
                    <a:lnTo>
                      <a:pt x="1460530" y="209612"/>
                    </a:lnTo>
                    <a:lnTo>
                      <a:pt x="0" y="209612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</p:grpSp>
      <p:sp>
        <p:nvSpPr>
          <p:cNvPr name="TextBox 21" id="21"/>
          <p:cNvSpPr txBox="true"/>
          <p:nvPr/>
        </p:nvSpPr>
        <p:spPr>
          <a:xfrm rot="0">
            <a:off x="12069148" y="5799126"/>
            <a:ext cx="2143902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7"/>
              </a:lnSpc>
            </a:pPr>
            <a:r>
              <a:rPr lang="en-US" b="true" sz="2372" spc="11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FINANCEIRO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30331" y="3767369"/>
            <a:ext cx="244516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7"/>
              </a:lnSpc>
            </a:pPr>
            <a:r>
              <a:rPr lang="en-US" b="true" sz="2372" spc="11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DOCUMENTAL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2791138" y="4793592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2" y="0"/>
                </a:lnTo>
                <a:lnTo>
                  <a:pt x="401572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397968" y="4627220"/>
            <a:ext cx="4952653" cy="9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b="true" sz="265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DIFICULDADE EM ENCONTRAR ARQUIVOS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4028759" y="5837227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2" y="0"/>
                </a:lnTo>
                <a:lnTo>
                  <a:pt x="401572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605961" y="5670856"/>
            <a:ext cx="3959526" cy="9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sz="26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PERDA/EXTRAVIO DE DOCUMENTOS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0182658" y="6764411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3" y="0"/>
                </a:lnTo>
                <a:lnTo>
                  <a:pt x="401573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789489" y="6598040"/>
            <a:ext cx="5396417" cy="92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b="true" sz="265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DIFICULDADE EM VISUALIZAR OS LUCROS E PERDAS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0588703" y="7723447"/>
            <a:ext cx="401572" cy="647697"/>
          </a:xfrm>
          <a:custGeom>
            <a:avLst/>
            <a:gdLst/>
            <a:ahLst/>
            <a:cxnLst/>
            <a:rect r="r" b="b" t="t" l="l"/>
            <a:pathLst>
              <a:path h="647697" w="401572">
                <a:moveTo>
                  <a:pt x="0" y="0"/>
                </a:moveTo>
                <a:lnTo>
                  <a:pt x="401572" y="0"/>
                </a:lnTo>
                <a:lnTo>
                  <a:pt x="401572" y="647697"/>
                </a:lnTo>
                <a:lnTo>
                  <a:pt x="0" y="647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1333191" y="7790438"/>
            <a:ext cx="5080911" cy="45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9"/>
              </a:lnSpc>
            </a:pPr>
            <a:r>
              <a:rPr lang="en-US" b="true" sz="265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ATRASOS EM PAGAMENTOS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0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46924" y="4163388"/>
            <a:ext cx="16594152" cy="1960223"/>
            <a:chOff x="0" y="0"/>
            <a:chExt cx="22125536" cy="261363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22125536" cy="1553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b="true" sz="8000" spc="128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Plano de Gestão de Projeto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740325" y="2000491"/>
              <a:ext cx="16644887" cy="613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336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ORGANIZANDO AS IDEIAS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769825" y="21073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19235" y="210730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0269" y="69948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32452" y="801393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1"/>
                </a:lnTo>
                <a:lnTo>
                  <a:pt x="0" y="504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6212" y="7246871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24339" y="2616866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165545" y="1617518"/>
            <a:ext cx="11678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Plano de Gerenciamento de Escopo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61748" y="2636693"/>
            <a:ext cx="15439627" cy="3267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gestão do escopo será clara e estruturada, assegurando entregas alinhadas aos requisitos. Qualquer alteração deverá ser registrada, avaliada e aprovada antes da implementação. </a:t>
            </a:r>
          </a:p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controle de mudanças incluirá dados como o responsável, descrição, justificativa, data, impactos (tempo, custo e qualidade) e decisão da equipe, sendo armazenado junto ao cronograma no ProjectLibre.</a:t>
            </a:r>
          </a:p>
          <a:p>
            <a:pPr algn="ctr">
              <a:lnSpc>
                <a:spcPts val="3711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31262" y="7136743"/>
            <a:ext cx="16747534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  <a:spcBef>
                <a:spcPct val="0"/>
              </a:spcBef>
            </a:pPr>
            <a:r>
              <a:rPr lang="en-US" sz="3090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gestão do tempo será guiada por um cronograma detalhado, com prazos semanais e mensais para garantir as entregas. Alterações de prazo deverão ser formalizadas com justificativa técnica e aprovadas pelo gerente do projeto. Todas as atividades, marcos e entregas serão registradas no ProjectLibre.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65545" y="6119508"/>
            <a:ext cx="11678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Plano de Gerenciamento de Tempo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304516" y="3039691"/>
            <a:ext cx="116789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Plano de Gerenciamento de Custo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24186" y="4144482"/>
            <a:ext cx="15439627" cy="233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controle de custos será feito no ProjectLibre, com registro do orçamento inicial, estimativas e custos reais. O orçamento será definido a partir de entrevista com o cliente, considerando suas necessidades e expectativas. Mudanças no escopo, prioridades ou cronograma poderão impactar os custos, exigindo análise e validação do gerente do projeto.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432394" y="729817"/>
            <a:ext cx="11423213" cy="9134941"/>
            <a:chOff x="0" y="0"/>
            <a:chExt cx="36295162" cy="29024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295161" cy="29024600"/>
            </a:xfrm>
            <a:custGeom>
              <a:avLst/>
              <a:gdLst/>
              <a:ahLst/>
              <a:cxnLst/>
              <a:rect r="r" b="b" t="t" l="l"/>
              <a:pathLst>
                <a:path h="29024600" w="36295161">
                  <a:moveTo>
                    <a:pt x="36069101" y="0"/>
                  </a:moveTo>
                  <a:lnTo>
                    <a:pt x="0" y="0"/>
                  </a:lnTo>
                  <a:lnTo>
                    <a:pt x="0" y="29024600"/>
                  </a:lnTo>
                  <a:lnTo>
                    <a:pt x="36295161" y="29024600"/>
                  </a:lnTo>
                  <a:lnTo>
                    <a:pt x="36295161" y="0"/>
                  </a:lnTo>
                  <a:lnTo>
                    <a:pt x="36069101" y="0"/>
                  </a:lnTo>
                  <a:close/>
                  <a:moveTo>
                    <a:pt x="36069101" y="28798540"/>
                  </a:moveTo>
                  <a:lnTo>
                    <a:pt x="228600" y="28798540"/>
                  </a:lnTo>
                  <a:lnTo>
                    <a:pt x="228600" y="228600"/>
                  </a:lnTo>
                  <a:lnTo>
                    <a:pt x="36069101" y="228600"/>
                  </a:lnTo>
                  <a:lnTo>
                    <a:pt x="36069101" y="28798540"/>
                  </a:lnTo>
                  <a:close/>
                </a:path>
              </a:pathLst>
            </a:custGeom>
            <a:solidFill>
              <a:srgbClr val="6C0136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3432394" y="1999258"/>
            <a:ext cx="11423213" cy="80246"/>
          </a:xfrm>
          <a:prstGeom prst="rect">
            <a:avLst/>
          </a:prstGeom>
          <a:solidFill>
            <a:srgbClr val="6C0136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3432394" y="729817"/>
            <a:ext cx="11423213" cy="1269440"/>
            <a:chOff x="0" y="0"/>
            <a:chExt cx="1531117" cy="170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1117" cy="170150"/>
            </a:xfrm>
            <a:custGeom>
              <a:avLst/>
              <a:gdLst/>
              <a:ahLst/>
              <a:cxnLst/>
              <a:rect r="r" b="b" t="t" l="l"/>
              <a:pathLst>
                <a:path h="170150" w="1531117">
                  <a:moveTo>
                    <a:pt x="0" y="0"/>
                  </a:moveTo>
                  <a:lnTo>
                    <a:pt x="1531117" y="0"/>
                  </a:lnTo>
                  <a:lnTo>
                    <a:pt x="1531117" y="170150"/>
                  </a:lnTo>
                  <a:lnTo>
                    <a:pt x="0" y="170150"/>
                  </a:lnTo>
                  <a:close/>
                </a:path>
              </a:pathLst>
            </a:custGeom>
            <a:solidFill>
              <a:srgbClr val="DD368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845290" y="2079503"/>
            <a:ext cx="10674509" cy="7663750"/>
          </a:xfrm>
          <a:custGeom>
            <a:avLst/>
            <a:gdLst/>
            <a:ahLst/>
            <a:cxnLst/>
            <a:rect r="r" b="b" t="t" l="l"/>
            <a:pathLst>
              <a:path h="7663750" w="10674509">
                <a:moveTo>
                  <a:pt x="0" y="0"/>
                </a:moveTo>
                <a:lnTo>
                  <a:pt x="10674509" y="0"/>
                </a:lnTo>
                <a:lnTo>
                  <a:pt x="10674509" y="7663750"/>
                </a:lnTo>
                <a:lnTo>
                  <a:pt x="0" y="7663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027774" y="970558"/>
            <a:ext cx="82324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Folha de Pagamento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329406" y="8247003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7" y="0"/>
                </a:lnTo>
                <a:lnTo>
                  <a:pt x="2422067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14478" y="108634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6" y="0"/>
                </a:lnTo>
                <a:lnTo>
                  <a:pt x="2422066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3908" y="202656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2094" y="8304223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31251" y="2278631"/>
            <a:ext cx="12783227" cy="5521973"/>
            <a:chOff x="0" y="0"/>
            <a:chExt cx="17044303" cy="736263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8896"/>
              <a:ext cx="17044303" cy="7343734"/>
              <a:chOff x="0" y="0"/>
              <a:chExt cx="40616358" cy="1750002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16358" cy="17500026"/>
              </a:xfrm>
              <a:custGeom>
                <a:avLst/>
                <a:gdLst/>
                <a:ahLst/>
                <a:cxnLst/>
                <a:rect r="r" b="b" t="t" l="l"/>
                <a:pathLst>
                  <a:path h="17500026" w="40616358">
                    <a:moveTo>
                      <a:pt x="40390297" y="0"/>
                    </a:moveTo>
                    <a:lnTo>
                      <a:pt x="0" y="0"/>
                    </a:lnTo>
                    <a:lnTo>
                      <a:pt x="0" y="17500026"/>
                    </a:lnTo>
                    <a:lnTo>
                      <a:pt x="40616358" y="17500026"/>
                    </a:lnTo>
                    <a:lnTo>
                      <a:pt x="40616358" y="0"/>
                    </a:lnTo>
                    <a:lnTo>
                      <a:pt x="40390297" y="0"/>
                    </a:lnTo>
                    <a:close/>
                    <a:moveTo>
                      <a:pt x="40390297" y="17273967"/>
                    </a:moveTo>
                    <a:lnTo>
                      <a:pt x="228600" y="17273967"/>
                    </a:lnTo>
                    <a:lnTo>
                      <a:pt x="228600" y="228600"/>
                    </a:lnTo>
                    <a:lnTo>
                      <a:pt x="40390297" y="228600"/>
                    </a:lnTo>
                    <a:lnTo>
                      <a:pt x="40390297" y="17273967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10" id="10"/>
            <p:cNvSpPr/>
            <p:nvPr/>
          </p:nvSpPr>
          <p:spPr>
            <a:xfrm rot="0">
              <a:off x="0" y="1565339"/>
              <a:ext cx="17044303" cy="64511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0"/>
              <a:ext cx="17044303" cy="1574352"/>
              <a:chOff x="0" y="0"/>
              <a:chExt cx="1713407" cy="15826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713407" cy="158264"/>
              </a:xfrm>
              <a:custGeom>
                <a:avLst/>
                <a:gdLst/>
                <a:ahLst/>
                <a:cxnLst/>
                <a:rect r="r" b="b" t="t" l="l"/>
                <a:pathLst>
                  <a:path h="158264" w="1713407">
                    <a:moveTo>
                      <a:pt x="0" y="0"/>
                    </a:moveTo>
                    <a:lnTo>
                      <a:pt x="1713407" y="0"/>
                    </a:lnTo>
                    <a:lnTo>
                      <a:pt x="1713407" y="158264"/>
                    </a:lnTo>
                    <a:lnTo>
                      <a:pt x="0" y="15826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33669" y="2386145"/>
              <a:ext cx="15966660" cy="3981133"/>
            </a:xfrm>
            <a:custGeom>
              <a:avLst/>
              <a:gdLst/>
              <a:ahLst/>
              <a:cxnLst/>
              <a:rect r="r" b="b" t="t" l="l"/>
              <a:pathLst>
                <a:path h="3981133" w="15966660">
                  <a:moveTo>
                    <a:pt x="0" y="0"/>
                  </a:moveTo>
                  <a:lnTo>
                    <a:pt x="15966660" y="0"/>
                  </a:lnTo>
                  <a:lnTo>
                    <a:pt x="15966660" y="3981133"/>
                  </a:lnTo>
                  <a:lnTo>
                    <a:pt x="0" y="3981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588556" y="336094"/>
              <a:ext cx="13656885" cy="975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62"/>
                </a:lnSpc>
              </a:pPr>
              <a:r>
                <a:rPr lang="en-US" sz="4801" b="true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Terceirizados: Banco de Dados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045" t="-92346" r="-17029" b="-78324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329406" y="8247003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7" y="0"/>
                </a:lnTo>
                <a:lnTo>
                  <a:pt x="2422067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14478" y="108634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6" y="0"/>
                </a:lnTo>
                <a:lnTo>
                  <a:pt x="2422066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3908" y="202656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2094" y="8304223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31251" y="2278631"/>
            <a:ext cx="12783227" cy="5521973"/>
            <a:chOff x="0" y="0"/>
            <a:chExt cx="17044303" cy="736263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8896"/>
              <a:ext cx="17044303" cy="7343734"/>
              <a:chOff x="0" y="0"/>
              <a:chExt cx="40616358" cy="1750002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16358" cy="17500026"/>
              </a:xfrm>
              <a:custGeom>
                <a:avLst/>
                <a:gdLst/>
                <a:ahLst/>
                <a:cxnLst/>
                <a:rect r="r" b="b" t="t" l="l"/>
                <a:pathLst>
                  <a:path h="17500026" w="40616358">
                    <a:moveTo>
                      <a:pt x="40390297" y="0"/>
                    </a:moveTo>
                    <a:lnTo>
                      <a:pt x="0" y="0"/>
                    </a:lnTo>
                    <a:lnTo>
                      <a:pt x="0" y="17500026"/>
                    </a:lnTo>
                    <a:lnTo>
                      <a:pt x="40616358" y="17500026"/>
                    </a:lnTo>
                    <a:lnTo>
                      <a:pt x="40616358" y="0"/>
                    </a:lnTo>
                    <a:lnTo>
                      <a:pt x="40390297" y="0"/>
                    </a:lnTo>
                    <a:close/>
                    <a:moveTo>
                      <a:pt x="40390297" y="17273967"/>
                    </a:moveTo>
                    <a:lnTo>
                      <a:pt x="228600" y="17273967"/>
                    </a:lnTo>
                    <a:lnTo>
                      <a:pt x="228600" y="228600"/>
                    </a:lnTo>
                    <a:lnTo>
                      <a:pt x="40390297" y="228600"/>
                    </a:lnTo>
                    <a:lnTo>
                      <a:pt x="40390297" y="17273967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10" id="10"/>
            <p:cNvSpPr/>
            <p:nvPr/>
          </p:nvSpPr>
          <p:spPr>
            <a:xfrm rot="0">
              <a:off x="0" y="1565339"/>
              <a:ext cx="17044303" cy="64511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0"/>
              <a:ext cx="17044303" cy="1574352"/>
              <a:chOff x="0" y="0"/>
              <a:chExt cx="1713407" cy="15826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713407" cy="158264"/>
              </a:xfrm>
              <a:custGeom>
                <a:avLst/>
                <a:gdLst/>
                <a:ahLst/>
                <a:cxnLst/>
                <a:rect r="r" b="b" t="t" l="l"/>
                <a:pathLst>
                  <a:path h="158264" w="1713407">
                    <a:moveTo>
                      <a:pt x="0" y="0"/>
                    </a:moveTo>
                    <a:lnTo>
                      <a:pt x="1713407" y="0"/>
                    </a:lnTo>
                    <a:lnTo>
                      <a:pt x="1713407" y="158264"/>
                    </a:lnTo>
                    <a:lnTo>
                      <a:pt x="0" y="15826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59706" y="3780735"/>
            <a:ext cx="11526317" cy="3588669"/>
          </a:xfrm>
          <a:custGeom>
            <a:avLst/>
            <a:gdLst/>
            <a:ahLst/>
            <a:cxnLst/>
            <a:rect r="r" b="b" t="t" l="l"/>
            <a:pathLst>
              <a:path h="3588669" w="11526317">
                <a:moveTo>
                  <a:pt x="0" y="0"/>
                </a:moveTo>
                <a:lnTo>
                  <a:pt x="11526317" y="0"/>
                </a:lnTo>
                <a:lnTo>
                  <a:pt x="11526317" y="3588668"/>
                </a:lnTo>
                <a:lnTo>
                  <a:pt x="0" y="3588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776740" y="2530701"/>
            <a:ext cx="2734519" cy="7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2"/>
              </a:lnSpc>
            </a:pPr>
            <a:r>
              <a:rPr lang="en-US" sz="4801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Locação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329406" y="8247003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7" y="0"/>
                </a:lnTo>
                <a:lnTo>
                  <a:pt x="2422067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14478" y="108634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6" y="0"/>
                </a:lnTo>
                <a:lnTo>
                  <a:pt x="2422066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3908" y="202656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2094" y="8304223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31251" y="2278631"/>
            <a:ext cx="12783227" cy="5521973"/>
            <a:chOff x="0" y="0"/>
            <a:chExt cx="17044303" cy="736263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8896"/>
              <a:ext cx="17044303" cy="7343734"/>
              <a:chOff x="0" y="0"/>
              <a:chExt cx="40616358" cy="1750002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16358" cy="17500026"/>
              </a:xfrm>
              <a:custGeom>
                <a:avLst/>
                <a:gdLst/>
                <a:ahLst/>
                <a:cxnLst/>
                <a:rect r="r" b="b" t="t" l="l"/>
                <a:pathLst>
                  <a:path h="17500026" w="40616358">
                    <a:moveTo>
                      <a:pt x="40390297" y="0"/>
                    </a:moveTo>
                    <a:lnTo>
                      <a:pt x="0" y="0"/>
                    </a:lnTo>
                    <a:lnTo>
                      <a:pt x="0" y="17500026"/>
                    </a:lnTo>
                    <a:lnTo>
                      <a:pt x="40616358" y="17500026"/>
                    </a:lnTo>
                    <a:lnTo>
                      <a:pt x="40616358" y="0"/>
                    </a:lnTo>
                    <a:lnTo>
                      <a:pt x="40390297" y="0"/>
                    </a:lnTo>
                    <a:close/>
                    <a:moveTo>
                      <a:pt x="40390297" y="17273967"/>
                    </a:moveTo>
                    <a:lnTo>
                      <a:pt x="228600" y="17273967"/>
                    </a:lnTo>
                    <a:lnTo>
                      <a:pt x="228600" y="228600"/>
                    </a:lnTo>
                    <a:lnTo>
                      <a:pt x="40390297" y="228600"/>
                    </a:lnTo>
                    <a:lnTo>
                      <a:pt x="40390297" y="17273967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10" id="10"/>
            <p:cNvSpPr/>
            <p:nvPr/>
          </p:nvSpPr>
          <p:spPr>
            <a:xfrm rot="0">
              <a:off x="0" y="1565339"/>
              <a:ext cx="17044303" cy="64511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0"/>
              <a:ext cx="17044303" cy="1574352"/>
              <a:chOff x="0" y="0"/>
              <a:chExt cx="1713407" cy="15826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713407" cy="158264"/>
              </a:xfrm>
              <a:custGeom>
                <a:avLst/>
                <a:gdLst/>
                <a:ahLst/>
                <a:cxnLst/>
                <a:rect r="r" b="b" t="t" l="l"/>
                <a:pathLst>
                  <a:path h="158264" w="1713407">
                    <a:moveTo>
                      <a:pt x="0" y="0"/>
                    </a:moveTo>
                    <a:lnTo>
                      <a:pt x="1713407" y="0"/>
                    </a:lnTo>
                    <a:lnTo>
                      <a:pt x="1713407" y="158264"/>
                    </a:lnTo>
                    <a:lnTo>
                      <a:pt x="0" y="15826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5" t="-92346" r="-17029" b="-7832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70057" y="4293971"/>
            <a:ext cx="12505614" cy="2553502"/>
          </a:xfrm>
          <a:custGeom>
            <a:avLst/>
            <a:gdLst/>
            <a:ahLst/>
            <a:cxnLst/>
            <a:rect r="r" b="b" t="t" l="l"/>
            <a:pathLst>
              <a:path h="2553502" w="12505614">
                <a:moveTo>
                  <a:pt x="0" y="0"/>
                </a:moveTo>
                <a:lnTo>
                  <a:pt x="12505614" y="0"/>
                </a:lnTo>
                <a:lnTo>
                  <a:pt x="12505614" y="2553502"/>
                </a:lnTo>
                <a:lnTo>
                  <a:pt x="0" y="2553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331497" y="2530701"/>
            <a:ext cx="5126196" cy="731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2"/>
              </a:lnSpc>
            </a:pPr>
            <a:r>
              <a:rPr lang="en-US" sz="4801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Orçamento 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731654" y="1273719"/>
            <a:ext cx="12824692" cy="77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Plano de Gerenciamento de Qualidade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01375" y="1534410"/>
            <a:ext cx="995620" cy="1111808"/>
            <a:chOff x="0" y="0"/>
            <a:chExt cx="1327493" cy="1482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24186" y="2188765"/>
            <a:ext cx="15439627" cy="3267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qualidade será garantida por revisões e testes contínuos, assegurando que o sistema atenda aos requisitos e ofereça desempenho, usabilidade e confiabilidade. Auditorias internas regulares verificarão a conformidade técnica e identificarão melhorias durante o desenvolvimento.</a:t>
            </a:r>
          </a:p>
          <a:p>
            <a:pPr algn="ctr">
              <a:lnSpc>
                <a:spcPts val="3711"/>
              </a:lnSpc>
            </a:pPr>
          </a:p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Também serão coletados feedbacks do diretor financeiro e de usuários-chave, especialmente nos testes de validação e usabilidade.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4934" y="6856655"/>
            <a:ext cx="15439627" cy="373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qualidade será garantida por revisões e testes contínuos, assegurando que o sistema atenda aos requisitos e ofereça desempenho, usabilidade e confiabilidade. Auditorias internas regulares verificarão a conformidade técnica e identificarão melhorias durante o desenvolvimento.</a:t>
            </a:r>
          </a:p>
          <a:p>
            <a:pPr algn="ctr">
              <a:lnSpc>
                <a:spcPts val="3711"/>
              </a:lnSpc>
            </a:pPr>
          </a:p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Também serão coletados feedbacks do diretor financeiro e de usuários, especialmente nos testes de validação e usabilidade. </a:t>
            </a:r>
          </a:p>
          <a:p>
            <a:pPr algn="ctr">
              <a:lnSpc>
                <a:spcPts val="371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73017" y="5770612"/>
            <a:ext cx="1658628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Plano de Gerenciamento do Recursos Humanos 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01956" y="1750362"/>
            <a:ext cx="4503582" cy="2733229"/>
            <a:chOff x="0" y="0"/>
            <a:chExt cx="6004776" cy="3644305"/>
          </a:xfrm>
        </p:grpSpPr>
        <p:sp>
          <p:nvSpPr>
            <p:cNvPr name="AutoShape 4" id="4"/>
            <p:cNvSpPr/>
            <p:nvPr/>
          </p:nvSpPr>
          <p:spPr>
            <a:xfrm rot="0">
              <a:off x="0" y="523966"/>
              <a:ext cx="5735061" cy="15700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6004776" cy="3644305"/>
              <a:chOff x="0" y="0"/>
              <a:chExt cx="45319581" cy="2750450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5319581" cy="27504501"/>
              </a:xfrm>
              <a:custGeom>
                <a:avLst/>
                <a:gdLst/>
                <a:ahLst/>
                <a:cxnLst/>
                <a:rect r="r" b="b" t="t" l="l"/>
                <a:pathLst>
                  <a:path h="27504501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27504501"/>
                    </a:lnTo>
                    <a:lnTo>
                      <a:pt x="45319581" y="27504501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27278440"/>
                    </a:moveTo>
                    <a:lnTo>
                      <a:pt x="228600" y="27278440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272784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6004776" cy="1252972"/>
              <a:chOff x="0" y="0"/>
              <a:chExt cx="1911813" cy="39892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540307" y="1914415"/>
              <a:ext cx="4924162" cy="86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1"/>
                </a:lnSpc>
              </a:pPr>
              <a:r>
                <a:rPr lang="en-US" b="true" sz="2151" spc="43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Responsável pelas interfaces do sistema.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74701" y="294054"/>
              <a:ext cx="3855374" cy="664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5"/>
                </a:lnSpc>
              </a:pPr>
              <a:r>
                <a:rPr lang="en-US" b="true" sz="1646" spc="8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DESENVOLVEDOR  FRONT-END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525124" y="1937408"/>
            <a:ext cx="995620" cy="1111808"/>
            <a:chOff x="0" y="0"/>
            <a:chExt cx="1327493" cy="1482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904520" y="1708136"/>
            <a:ext cx="4503582" cy="2705541"/>
            <a:chOff x="0" y="0"/>
            <a:chExt cx="6004776" cy="3607388"/>
          </a:xfrm>
        </p:grpSpPr>
        <p:sp>
          <p:nvSpPr>
            <p:cNvPr name="AutoShape 23" id="23"/>
            <p:cNvSpPr/>
            <p:nvPr/>
          </p:nvSpPr>
          <p:spPr>
            <a:xfrm rot="0">
              <a:off x="0" y="523966"/>
              <a:ext cx="5735061" cy="15700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0" y="0"/>
              <a:ext cx="6004776" cy="3607388"/>
              <a:chOff x="0" y="0"/>
              <a:chExt cx="45319581" cy="27225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5319581" cy="27225882"/>
              </a:xfrm>
              <a:custGeom>
                <a:avLst/>
                <a:gdLst/>
                <a:ahLst/>
                <a:cxnLst/>
                <a:rect r="r" b="b" t="t" l="l"/>
                <a:pathLst>
                  <a:path h="27225882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27225882"/>
                    </a:lnTo>
                    <a:lnTo>
                      <a:pt x="45319581" y="27225882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26999822"/>
                    </a:moveTo>
                    <a:lnTo>
                      <a:pt x="228600" y="26999822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2699982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6004776" cy="1252972"/>
              <a:chOff x="0" y="0"/>
              <a:chExt cx="1911813" cy="39892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540307" y="1499626"/>
              <a:ext cx="4924162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1"/>
                </a:lnSpc>
              </a:pPr>
              <a:r>
                <a:rPr lang="en-US" b="true" sz="2151" spc="43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</a:t>
              </a:r>
              <a:r>
                <a:rPr lang="en-US" b="true" sz="2151" spc="43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Responsável pela estruturação e otimização dos dados para geração de relatórios.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074701" y="294054"/>
              <a:ext cx="3855374" cy="664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5"/>
                </a:lnSpc>
              </a:pPr>
              <a:r>
                <a:rPr lang="en-US" b="true" sz="1646" spc="8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ANALISTA DE </a:t>
              </a:r>
            </a:p>
            <a:p>
              <a:pPr algn="ctr">
                <a:lnSpc>
                  <a:spcPts val="1975"/>
                </a:lnSpc>
              </a:pPr>
              <a:r>
                <a:rPr lang="en-US" b="true" sz="1646" spc="8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BANCO DE DADOS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753238" y="1708136"/>
            <a:ext cx="4503582" cy="2934813"/>
            <a:chOff x="0" y="0"/>
            <a:chExt cx="6004776" cy="3913085"/>
          </a:xfrm>
        </p:grpSpPr>
        <p:sp>
          <p:nvSpPr>
            <p:cNvPr name="AutoShape 31" id="31"/>
            <p:cNvSpPr/>
            <p:nvPr/>
          </p:nvSpPr>
          <p:spPr>
            <a:xfrm rot="0">
              <a:off x="0" y="523966"/>
              <a:ext cx="5735061" cy="15700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32" id="32"/>
            <p:cNvGrpSpPr/>
            <p:nvPr/>
          </p:nvGrpSpPr>
          <p:grpSpPr>
            <a:xfrm rot="0">
              <a:off x="0" y="0"/>
              <a:ext cx="6004776" cy="3644305"/>
              <a:chOff x="0" y="0"/>
              <a:chExt cx="45319581" cy="27504501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5319581" cy="27504501"/>
              </a:xfrm>
              <a:custGeom>
                <a:avLst/>
                <a:gdLst/>
                <a:ahLst/>
                <a:cxnLst/>
                <a:rect r="r" b="b" t="t" l="l"/>
                <a:pathLst>
                  <a:path h="27504501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27504501"/>
                    </a:lnTo>
                    <a:lnTo>
                      <a:pt x="45319581" y="27504501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27278440"/>
                    </a:moveTo>
                    <a:lnTo>
                      <a:pt x="228600" y="27278440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2727844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0"/>
              <a:ext cx="6004776" cy="1252972"/>
              <a:chOff x="0" y="0"/>
              <a:chExt cx="1911813" cy="39892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83153" y="1322285"/>
              <a:ext cx="5651908" cy="259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1"/>
                </a:lnSpc>
              </a:pPr>
              <a:r>
                <a:rPr lang="en-US" b="true" sz="2151" spc="43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</a:t>
              </a:r>
              <a:r>
                <a:rPr lang="en-US" b="true" sz="2151" spc="43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Criará os serviços necessários para integração entre os scanners, armazenamento de documentos e análise financeira. </a:t>
              </a:r>
            </a:p>
            <a:p>
              <a:pPr algn="ctr">
                <a:lnSpc>
                  <a:spcPts val="2581"/>
                </a:lnSpc>
              </a:pP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074701" y="294054"/>
              <a:ext cx="3855374" cy="664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5"/>
                </a:lnSpc>
              </a:pPr>
              <a:r>
                <a:rPr lang="en-US" b="true" sz="1646" spc="8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DESENVOLVEDOR  BACK-END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601956" y="4981666"/>
            <a:ext cx="4503582" cy="2705541"/>
            <a:chOff x="0" y="0"/>
            <a:chExt cx="6004776" cy="3607388"/>
          </a:xfrm>
        </p:grpSpPr>
        <p:sp>
          <p:nvSpPr>
            <p:cNvPr name="AutoShape 39" id="39"/>
            <p:cNvSpPr/>
            <p:nvPr/>
          </p:nvSpPr>
          <p:spPr>
            <a:xfrm rot="0">
              <a:off x="0" y="523966"/>
              <a:ext cx="5735061" cy="15700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40" id="40"/>
            <p:cNvGrpSpPr/>
            <p:nvPr/>
          </p:nvGrpSpPr>
          <p:grpSpPr>
            <a:xfrm rot="0">
              <a:off x="0" y="0"/>
              <a:ext cx="6004776" cy="3607388"/>
              <a:chOff x="0" y="0"/>
              <a:chExt cx="45319581" cy="2722588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5319581" cy="27225882"/>
              </a:xfrm>
              <a:custGeom>
                <a:avLst/>
                <a:gdLst/>
                <a:ahLst/>
                <a:cxnLst/>
                <a:rect r="r" b="b" t="t" l="l"/>
                <a:pathLst>
                  <a:path h="27225882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27225882"/>
                    </a:lnTo>
                    <a:lnTo>
                      <a:pt x="45319581" y="27225882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26999822"/>
                    </a:moveTo>
                    <a:lnTo>
                      <a:pt x="228600" y="26999822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2699982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0"/>
              <a:ext cx="6004776" cy="1252972"/>
              <a:chOff x="0" y="0"/>
              <a:chExt cx="1911813" cy="398924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285518" y="1563805"/>
              <a:ext cx="5433741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1"/>
                </a:lnSpc>
              </a:pPr>
              <a:r>
                <a:rPr lang="en-US" b="true" sz="2151" spc="43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R</a:t>
              </a:r>
              <a:r>
                <a:rPr lang="en-US" b="true" sz="2151" spc="43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esponsável por garantir a qualidade do software por meio de testes.</a:t>
              </a:r>
            </a:p>
            <a:p>
              <a:pPr algn="ctr">
                <a:lnSpc>
                  <a:spcPts val="2581"/>
                </a:lnSpc>
              </a:pP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074701" y="373450"/>
              <a:ext cx="3855374" cy="332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5"/>
                </a:lnSpc>
              </a:pPr>
              <a:r>
                <a:rPr lang="en-US" b="true" sz="1646" spc="8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QA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904520" y="4946709"/>
            <a:ext cx="4503582" cy="2705541"/>
            <a:chOff x="0" y="0"/>
            <a:chExt cx="6004776" cy="3607388"/>
          </a:xfrm>
        </p:grpSpPr>
        <p:sp>
          <p:nvSpPr>
            <p:cNvPr name="AutoShape 47" id="47"/>
            <p:cNvSpPr/>
            <p:nvPr/>
          </p:nvSpPr>
          <p:spPr>
            <a:xfrm rot="0">
              <a:off x="0" y="523966"/>
              <a:ext cx="5735061" cy="15700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48" id="48"/>
            <p:cNvGrpSpPr/>
            <p:nvPr/>
          </p:nvGrpSpPr>
          <p:grpSpPr>
            <a:xfrm rot="0">
              <a:off x="0" y="0"/>
              <a:ext cx="6004776" cy="3607388"/>
              <a:chOff x="0" y="0"/>
              <a:chExt cx="45319581" cy="27225882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5319581" cy="27225882"/>
              </a:xfrm>
              <a:custGeom>
                <a:avLst/>
                <a:gdLst/>
                <a:ahLst/>
                <a:cxnLst/>
                <a:rect r="r" b="b" t="t" l="l"/>
                <a:pathLst>
                  <a:path h="27225882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27225882"/>
                    </a:lnTo>
                    <a:lnTo>
                      <a:pt x="45319581" y="27225882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26999822"/>
                    </a:moveTo>
                    <a:lnTo>
                      <a:pt x="228600" y="26999822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2699982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50" id="50"/>
            <p:cNvGrpSpPr/>
            <p:nvPr/>
          </p:nvGrpSpPr>
          <p:grpSpPr>
            <a:xfrm rot="0">
              <a:off x="0" y="0"/>
              <a:ext cx="6004776" cy="1252972"/>
              <a:chOff x="0" y="0"/>
              <a:chExt cx="1911813" cy="398924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52" id="52"/>
            <p:cNvSpPr txBox="true"/>
            <p:nvPr/>
          </p:nvSpPr>
          <p:spPr>
            <a:xfrm rot="0">
              <a:off x="420728" y="1530547"/>
              <a:ext cx="5163321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1"/>
                </a:lnSpc>
              </a:pPr>
              <a:r>
                <a:rPr lang="en-US" b="true" sz="2151" spc="43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G</a:t>
              </a:r>
              <a:r>
                <a:rPr lang="en-US" b="true" sz="2151" spc="43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arantirá o bom funcionamento e integração dos scanners com o sistema. </a:t>
              </a:r>
            </a:p>
            <a:p>
              <a:pPr algn="ctr">
                <a:lnSpc>
                  <a:spcPts val="2581"/>
                </a:lnSpc>
              </a:pP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1074701" y="294054"/>
              <a:ext cx="3855374" cy="664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5"/>
                </a:lnSpc>
              </a:pPr>
              <a:r>
                <a:rPr lang="en-US" b="true" sz="1646" spc="8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TÉCNICO </a:t>
              </a:r>
            </a:p>
            <a:p>
              <a:pPr algn="ctr">
                <a:lnSpc>
                  <a:spcPts val="1975"/>
                </a:lnSpc>
              </a:pPr>
              <a:r>
                <a:rPr lang="en-US" b="true" sz="1646" spc="8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 SUPORTE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6753238" y="4981666"/>
            <a:ext cx="4503582" cy="2705541"/>
            <a:chOff x="0" y="0"/>
            <a:chExt cx="6004776" cy="3607388"/>
          </a:xfrm>
        </p:grpSpPr>
        <p:sp>
          <p:nvSpPr>
            <p:cNvPr name="AutoShape 55" id="55"/>
            <p:cNvSpPr/>
            <p:nvPr/>
          </p:nvSpPr>
          <p:spPr>
            <a:xfrm rot="0">
              <a:off x="0" y="523966"/>
              <a:ext cx="5735061" cy="15700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56" id="56"/>
            <p:cNvGrpSpPr/>
            <p:nvPr/>
          </p:nvGrpSpPr>
          <p:grpSpPr>
            <a:xfrm rot="0">
              <a:off x="0" y="0"/>
              <a:ext cx="6004776" cy="3607388"/>
              <a:chOff x="0" y="0"/>
              <a:chExt cx="45319581" cy="2722588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5319581" cy="27225882"/>
              </a:xfrm>
              <a:custGeom>
                <a:avLst/>
                <a:gdLst/>
                <a:ahLst/>
                <a:cxnLst/>
                <a:rect r="r" b="b" t="t" l="l"/>
                <a:pathLst>
                  <a:path h="27225882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27225882"/>
                    </a:lnTo>
                    <a:lnTo>
                      <a:pt x="45319581" y="27225882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26999822"/>
                    </a:moveTo>
                    <a:lnTo>
                      <a:pt x="228600" y="26999822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2699982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0"/>
              <a:ext cx="6004776" cy="1252972"/>
              <a:chOff x="0" y="0"/>
              <a:chExt cx="1911813" cy="398924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60" id="60"/>
            <p:cNvSpPr txBox="true"/>
            <p:nvPr/>
          </p:nvSpPr>
          <p:spPr>
            <a:xfrm rot="0">
              <a:off x="134858" y="1672072"/>
              <a:ext cx="5735061" cy="172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81"/>
                </a:lnSpc>
              </a:pPr>
              <a:r>
                <a:rPr lang="en-US" b="true" sz="2151" spc="43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V</a:t>
              </a:r>
              <a:r>
                <a:rPr lang="en-US" b="true" sz="2151" spc="43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alidará os relatórios e identifica padrões que possam auxiliar na tomada de decisões.</a:t>
              </a:r>
            </a:p>
            <a:p>
              <a:pPr algn="ctr">
                <a:lnSpc>
                  <a:spcPts val="2581"/>
                </a:lnSpc>
              </a:pP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1074701" y="294054"/>
              <a:ext cx="3855374" cy="664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5"/>
                </a:lnSpc>
              </a:pPr>
              <a:r>
                <a:rPr lang="en-US" b="true" sz="1646" spc="8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ANALISTA </a:t>
              </a:r>
            </a:p>
            <a:p>
              <a:pPr algn="ctr">
                <a:lnSpc>
                  <a:spcPts val="1975"/>
                </a:lnSpc>
              </a:pPr>
              <a:r>
                <a:rPr lang="en-US" b="true" sz="1646" spc="8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FINANCEIRO 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4380564" y="7972957"/>
            <a:ext cx="9526873" cy="2053695"/>
            <a:chOff x="0" y="0"/>
            <a:chExt cx="12702497" cy="2738260"/>
          </a:xfrm>
        </p:grpSpPr>
        <p:sp>
          <p:nvSpPr>
            <p:cNvPr name="AutoShape 63" id="63"/>
            <p:cNvSpPr/>
            <p:nvPr/>
          </p:nvSpPr>
          <p:spPr>
            <a:xfrm rot="0">
              <a:off x="1762679" y="461242"/>
              <a:ext cx="10448436" cy="13821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64" id="64"/>
            <p:cNvGrpSpPr/>
            <p:nvPr/>
          </p:nvGrpSpPr>
          <p:grpSpPr>
            <a:xfrm rot="0">
              <a:off x="0" y="0"/>
              <a:ext cx="12702497" cy="2738260"/>
              <a:chOff x="0" y="0"/>
              <a:chExt cx="108906182" cy="23476754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08906183" cy="23476753"/>
              </a:xfrm>
              <a:custGeom>
                <a:avLst/>
                <a:gdLst/>
                <a:ahLst/>
                <a:cxnLst/>
                <a:rect r="r" b="b" t="t" l="l"/>
                <a:pathLst>
                  <a:path h="23476753" w="108906183">
                    <a:moveTo>
                      <a:pt x="108680126" y="0"/>
                    </a:moveTo>
                    <a:lnTo>
                      <a:pt x="0" y="0"/>
                    </a:lnTo>
                    <a:lnTo>
                      <a:pt x="0" y="23476753"/>
                    </a:lnTo>
                    <a:lnTo>
                      <a:pt x="108906183" y="23476753"/>
                    </a:lnTo>
                    <a:lnTo>
                      <a:pt x="108906183" y="0"/>
                    </a:lnTo>
                    <a:lnTo>
                      <a:pt x="108680126" y="0"/>
                    </a:lnTo>
                    <a:close/>
                    <a:moveTo>
                      <a:pt x="108680126" y="23250694"/>
                    </a:moveTo>
                    <a:lnTo>
                      <a:pt x="228600" y="23250694"/>
                    </a:lnTo>
                    <a:lnTo>
                      <a:pt x="228600" y="228600"/>
                    </a:lnTo>
                    <a:lnTo>
                      <a:pt x="108680126" y="228600"/>
                    </a:lnTo>
                    <a:lnTo>
                      <a:pt x="108680126" y="2325069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6" id="66"/>
            <p:cNvGrpSpPr/>
            <p:nvPr/>
          </p:nvGrpSpPr>
          <p:grpSpPr>
            <a:xfrm rot="0">
              <a:off x="0" y="0"/>
              <a:ext cx="12702497" cy="1102979"/>
              <a:chOff x="0" y="0"/>
              <a:chExt cx="4594224" cy="398924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4594224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4594224">
                    <a:moveTo>
                      <a:pt x="0" y="0"/>
                    </a:moveTo>
                    <a:lnTo>
                      <a:pt x="4594224" y="0"/>
                    </a:lnTo>
                    <a:lnTo>
                      <a:pt x="4594224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68" id="68"/>
            <p:cNvSpPr txBox="true"/>
            <p:nvPr/>
          </p:nvSpPr>
          <p:spPr>
            <a:xfrm rot="0">
              <a:off x="364211" y="1315400"/>
              <a:ext cx="11846904" cy="1130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72"/>
                </a:lnSpc>
              </a:pPr>
              <a:r>
                <a:rPr lang="en-US" b="true" sz="1893" spc="37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R</a:t>
              </a:r>
              <a:r>
                <a:rPr lang="en-US" b="true" sz="1893" spc="37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esponsável por coordenar as equipes, acompanhar o cronograma, analisar os riscos e garantir que as partes envolvidas estejam informadas sobre o andamento do projeto.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2775701" y="258853"/>
              <a:ext cx="7023924" cy="585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39"/>
                </a:lnSpc>
              </a:pPr>
              <a:r>
                <a:rPr lang="en-US" b="true" sz="1449" spc="7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GESTOR </a:t>
              </a:r>
            </a:p>
            <a:p>
              <a:pPr algn="ctr">
                <a:lnSpc>
                  <a:spcPts val="1739"/>
                </a:lnSpc>
              </a:pPr>
              <a:r>
                <a:rPr lang="en-US" b="true" sz="1449" spc="72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 PROJETO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97060" y="8808363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6" y="0"/>
                </a:lnTo>
                <a:lnTo>
                  <a:pt x="2422066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25960" y="0"/>
            <a:ext cx="1862040" cy="1862040"/>
          </a:xfrm>
          <a:custGeom>
            <a:avLst/>
            <a:gdLst/>
            <a:ahLst/>
            <a:cxnLst/>
            <a:rect r="r" b="b" t="t" l="l"/>
            <a:pathLst>
              <a:path h="1862040" w="1862040">
                <a:moveTo>
                  <a:pt x="0" y="0"/>
                </a:moveTo>
                <a:lnTo>
                  <a:pt x="1862040" y="0"/>
                </a:lnTo>
                <a:lnTo>
                  <a:pt x="1862040" y="1862040"/>
                </a:lnTo>
                <a:lnTo>
                  <a:pt x="0" y="186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27434" y="9782860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5" t="-92346" r="-17029" b="-7832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73" y="1852515"/>
            <a:ext cx="16219069" cy="94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comunicação do projeto será realizada através do Discord, com </a:t>
            </a:r>
          </a:p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objetivo de manter a interação rápida e eficiente entre os membros da equipe.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2973" y="921495"/>
            <a:ext cx="1388795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Plano de Gerenciamento da Comunicação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99" y="4169667"/>
            <a:ext cx="8418012" cy="463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</a:pPr>
          </a:p>
          <a:p>
            <a:pPr algn="l">
              <a:lnSpc>
                <a:spcPts val="3353"/>
              </a:lnSpc>
            </a:pPr>
          </a:p>
          <a:p>
            <a:pPr algn="l" marL="603349" indent="-301674" lvl="1">
              <a:lnSpc>
                <a:spcPts val="3353"/>
              </a:lnSpc>
              <a:buFont typeface="Arial"/>
              <a:buChar char="•"/>
            </a:pPr>
            <a:r>
              <a:rPr lang="en-US" sz="2794" spc="55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Reunião semanal (Segundas-feiras, 9h) - Status do projeto e ajustes necessários.</a:t>
            </a:r>
          </a:p>
          <a:p>
            <a:pPr algn="l" marL="603349" indent="-301674" lvl="1">
              <a:lnSpc>
                <a:spcPts val="3353"/>
              </a:lnSpc>
              <a:buFont typeface="Arial"/>
              <a:buChar char="•"/>
            </a:pPr>
            <a:r>
              <a:rPr lang="en-US" sz="2794" spc="55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Reunião quinzenal (Sextas-feiras, 15h) - Avaliação dos relatórios financeiros.</a:t>
            </a:r>
          </a:p>
          <a:p>
            <a:pPr algn="l" marL="603349" indent="-301674" lvl="1">
              <a:lnSpc>
                <a:spcPts val="3353"/>
              </a:lnSpc>
              <a:buFont typeface="Arial"/>
              <a:buChar char="•"/>
            </a:pPr>
            <a:r>
              <a:rPr lang="en-US" sz="2794" spc="55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Reunião de decisão (Quando necessário) - Alinhamento dos stakeholders.</a:t>
            </a:r>
          </a:p>
          <a:p>
            <a:pPr algn="l" marL="603349" indent="-301674" lvl="1">
              <a:lnSpc>
                <a:spcPts val="3353"/>
              </a:lnSpc>
              <a:buFont typeface="Arial"/>
              <a:buChar char="•"/>
            </a:pPr>
            <a:r>
              <a:rPr lang="en-US" sz="2794" spc="55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Reunião de retrospectiva (Mensal) - Avaliação do desempenho e melhorias.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8316894" y="3297908"/>
            <a:ext cx="9698090" cy="5451629"/>
            <a:chOff x="0" y="0"/>
            <a:chExt cx="12930787" cy="726883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327716" y="119306"/>
              <a:ext cx="12603071" cy="7149534"/>
              <a:chOff x="0" y="0"/>
              <a:chExt cx="36879148" cy="2092098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6879147" cy="20920990"/>
              </a:xfrm>
              <a:custGeom>
                <a:avLst/>
                <a:gdLst/>
                <a:ahLst/>
                <a:cxnLst/>
                <a:rect r="r" b="b" t="t" l="l"/>
                <a:pathLst>
                  <a:path h="20920990" w="36879147">
                    <a:moveTo>
                      <a:pt x="36653087" y="0"/>
                    </a:moveTo>
                    <a:lnTo>
                      <a:pt x="0" y="0"/>
                    </a:lnTo>
                    <a:lnTo>
                      <a:pt x="0" y="20920990"/>
                    </a:lnTo>
                    <a:lnTo>
                      <a:pt x="36879147" y="20920990"/>
                    </a:lnTo>
                    <a:lnTo>
                      <a:pt x="36879147" y="0"/>
                    </a:lnTo>
                    <a:lnTo>
                      <a:pt x="36653087" y="0"/>
                    </a:lnTo>
                    <a:close/>
                    <a:moveTo>
                      <a:pt x="36653087" y="20694929"/>
                    </a:moveTo>
                    <a:lnTo>
                      <a:pt x="228600" y="20694929"/>
                    </a:lnTo>
                    <a:lnTo>
                      <a:pt x="228600" y="228600"/>
                    </a:lnTo>
                    <a:lnTo>
                      <a:pt x="36653087" y="228600"/>
                    </a:lnTo>
                    <a:lnTo>
                      <a:pt x="36653087" y="20694929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388521" y="166876"/>
              <a:ext cx="12542266" cy="1282091"/>
              <a:chOff x="0" y="0"/>
              <a:chExt cx="1548247" cy="15826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48246" cy="158264"/>
              </a:xfrm>
              <a:custGeom>
                <a:avLst/>
                <a:gdLst/>
                <a:ahLst/>
                <a:cxnLst/>
                <a:rect r="r" b="b" t="t" l="l"/>
                <a:pathLst>
                  <a:path h="158264" w="1548246">
                    <a:moveTo>
                      <a:pt x="0" y="0"/>
                    </a:moveTo>
                    <a:lnTo>
                      <a:pt x="1548246" y="0"/>
                    </a:lnTo>
                    <a:lnTo>
                      <a:pt x="1548246" y="158264"/>
                    </a:lnTo>
                    <a:lnTo>
                      <a:pt x="0" y="15826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0241200" y="0"/>
              <a:ext cx="1652167" cy="1652167"/>
            </a:xfrm>
            <a:custGeom>
              <a:avLst/>
              <a:gdLst/>
              <a:ahLst/>
              <a:cxnLst/>
              <a:rect r="r" b="b" t="t" l="l"/>
              <a:pathLst>
                <a:path h="1652167" w="1652167">
                  <a:moveTo>
                    <a:pt x="0" y="0"/>
                  </a:moveTo>
                  <a:lnTo>
                    <a:pt x="1652167" y="0"/>
                  </a:lnTo>
                  <a:lnTo>
                    <a:pt x="1652167" y="1652167"/>
                  </a:lnTo>
                  <a:lnTo>
                    <a:pt x="0" y="1652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633655" y="1595017"/>
              <a:ext cx="10779027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# geral · Anúncios e comunicação global do projeto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80685" y="2323150"/>
              <a:ext cx="10586599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# desenvolvimento · Discussão sobre o progresso do software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88521" y="3635483"/>
              <a:ext cx="10958976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# testes · Relatórios de bugs e feedbacks de testes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33655" y="4389015"/>
              <a:ext cx="11785060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# analise-financeira · Análise dos relatórios gerados pelo sistema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33655" y="5676650"/>
              <a:ext cx="1160073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# suporte · Resolução de dúvidas e problemas técnicos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41490" y="6430183"/>
              <a:ext cx="1178506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# gestao-projeto · Planejamento e status das atividade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302433"/>
              <a:ext cx="10586599" cy="88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b="true" sz="440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Canais de Comunicação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0" y="3288383"/>
            <a:ext cx="8121877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3090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Para garantir alinhamento, serão realizadas reuniões periódicas com os envolvidos no projeto</a:t>
            </a:r>
          </a:p>
          <a:p>
            <a:pPr algn="l">
              <a:lnSpc>
                <a:spcPts val="2896"/>
              </a:lnSpc>
            </a:pPr>
          </a:p>
          <a:p>
            <a:pPr algn="l">
              <a:lnSpc>
                <a:spcPts val="2896"/>
              </a:lnSpc>
            </a:pPr>
          </a:p>
          <a:p>
            <a:pPr algn="l">
              <a:lnSpc>
                <a:spcPts val="27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200204" y="1701972"/>
            <a:ext cx="393853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Software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137590">
            <a:off x="14422834" y="2175251"/>
            <a:ext cx="3581811" cy="2123803"/>
          </a:xfrm>
          <a:custGeom>
            <a:avLst/>
            <a:gdLst/>
            <a:ahLst/>
            <a:cxnLst/>
            <a:rect r="r" b="b" t="t" l="l"/>
            <a:pathLst>
              <a:path h="2123803" w="3581811">
                <a:moveTo>
                  <a:pt x="0" y="0"/>
                </a:moveTo>
                <a:lnTo>
                  <a:pt x="3581811" y="0"/>
                </a:lnTo>
                <a:lnTo>
                  <a:pt x="3581811" y="2123803"/>
                </a:lnTo>
                <a:lnTo>
                  <a:pt x="0" y="2123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33208" y="1515143"/>
            <a:ext cx="852212" cy="852212"/>
          </a:xfrm>
          <a:custGeom>
            <a:avLst/>
            <a:gdLst/>
            <a:ahLst/>
            <a:cxnLst/>
            <a:rect r="r" b="b" t="t" l="l"/>
            <a:pathLst>
              <a:path h="852212" w="852212">
                <a:moveTo>
                  <a:pt x="0" y="0"/>
                </a:moveTo>
                <a:lnTo>
                  <a:pt x="852212" y="0"/>
                </a:lnTo>
                <a:lnTo>
                  <a:pt x="852212" y="852211"/>
                </a:lnTo>
                <a:lnTo>
                  <a:pt x="0" y="85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54852" y="8139533"/>
            <a:ext cx="596000" cy="961291"/>
          </a:xfrm>
          <a:custGeom>
            <a:avLst/>
            <a:gdLst/>
            <a:ahLst/>
            <a:cxnLst/>
            <a:rect r="r" b="b" t="t" l="l"/>
            <a:pathLst>
              <a:path h="961291" w="596000">
                <a:moveTo>
                  <a:pt x="0" y="0"/>
                </a:moveTo>
                <a:lnTo>
                  <a:pt x="596000" y="0"/>
                </a:lnTo>
                <a:lnTo>
                  <a:pt x="596000" y="961291"/>
                </a:lnTo>
                <a:lnTo>
                  <a:pt x="0" y="961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199600" y="4044636"/>
            <a:ext cx="1168110" cy="1515967"/>
            <a:chOff x="0" y="0"/>
            <a:chExt cx="1557480" cy="2021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672187"/>
              <a:ext cx="1349102" cy="1349102"/>
            </a:xfrm>
            <a:custGeom>
              <a:avLst/>
              <a:gdLst/>
              <a:ahLst/>
              <a:cxnLst/>
              <a:rect r="r" b="b" t="t" l="l"/>
              <a:pathLst>
                <a:path h="1349102" w="1349102">
                  <a:moveTo>
                    <a:pt x="0" y="0"/>
                  </a:moveTo>
                  <a:lnTo>
                    <a:pt x="1349102" y="0"/>
                  </a:lnTo>
                  <a:lnTo>
                    <a:pt x="1349102" y="1349102"/>
                  </a:lnTo>
                  <a:lnTo>
                    <a:pt x="0" y="13491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40724" y="0"/>
              <a:ext cx="416756" cy="672187"/>
            </a:xfrm>
            <a:custGeom>
              <a:avLst/>
              <a:gdLst/>
              <a:ahLst/>
              <a:cxnLst/>
              <a:rect r="r" b="b" t="t" l="l"/>
              <a:pathLst>
                <a:path h="672187" w="416756">
                  <a:moveTo>
                    <a:pt x="0" y="0"/>
                  </a:moveTo>
                  <a:lnTo>
                    <a:pt x="416756" y="0"/>
                  </a:lnTo>
                  <a:lnTo>
                    <a:pt x="416756" y="672187"/>
                  </a:lnTo>
                  <a:lnTo>
                    <a:pt x="0" y="672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45" t="-92346" r="-17029" b="-78324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03169" y="3161048"/>
            <a:ext cx="3772979" cy="647697"/>
            <a:chOff x="0" y="0"/>
            <a:chExt cx="5030638" cy="8635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809108" y="108372"/>
              <a:ext cx="4221531" cy="589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ORGANIZAÇÃO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27946" y="4151646"/>
            <a:ext cx="3772979" cy="647697"/>
            <a:chOff x="0" y="0"/>
            <a:chExt cx="5030638" cy="8635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809108" y="108372"/>
              <a:ext cx="4221531" cy="589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AUDITORIA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27946" y="5143500"/>
            <a:ext cx="3772979" cy="647697"/>
            <a:chOff x="0" y="0"/>
            <a:chExt cx="5030638" cy="8635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809108" y="108372"/>
              <a:ext cx="4221531" cy="589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VISUALIZAÇÃO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27946" y="6134097"/>
            <a:ext cx="3772979" cy="647697"/>
            <a:chOff x="0" y="0"/>
            <a:chExt cx="5030638" cy="86359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5430" cy="863596"/>
            </a:xfrm>
            <a:custGeom>
              <a:avLst/>
              <a:gdLst/>
              <a:ahLst/>
              <a:cxnLst/>
              <a:rect r="r" b="b" t="t" l="l"/>
              <a:pathLst>
                <a:path h="863596" w="535430">
                  <a:moveTo>
                    <a:pt x="0" y="0"/>
                  </a:moveTo>
                  <a:lnTo>
                    <a:pt x="535430" y="0"/>
                  </a:lnTo>
                  <a:lnTo>
                    <a:pt x="535430" y="863596"/>
                  </a:lnTo>
                  <a:lnTo>
                    <a:pt x="0" y="86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809108" y="108372"/>
              <a:ext cx="4221531" cy="589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b="true" sz="265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PLANEJAMENTO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800240" y="1515143"/>
            <a:ext cx="4413500" cy="6624390"/>
          </a:xfrm>
          <a:custGeom>
            <a:avLst/>
            <a:gdLst/>
            <a:ahLst/>
            <a:cxnLst/>
            <a:rect r="r" b="b" t="t" l="l"/>
            <a:pathLst>
              <a:path h="6624390" w="4413500">
                <a:moveTo>
                  <a:pt x="0" y="0"/>
                </a:moveTo>
                <a:lnTo>
                  <a:pt x="4413499" y="0"/>
                </a:lnTo>
                <a:lnTo>
                  <a:pt x="4413499" y="6624390"/>
                </a:lnTo>
                <a:lnTo>
                  <a:pt x="0" y="66243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97060" y="8808363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6" y="0"/>
                </a:lnTo>
                <a:lnTo>
                  <a:pt x="2422066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25960" y="0"/>
            <a:ext cx="1862040" cy="1862040"/>
          </a:xfrm>
          <a:custGeom>
            <a:avLst/>
            <a:gdLst/>
            <a:ahLst/>
            <a:cxnLst/>
            <a:rect r="r" b="b" t="t" l="l"/>
            <a:pathLst>
              <a:path h="1862040" w="1862040">
                <a:moveTo>
                  <a:pt x="0" y="0"/>
                </a:moveTo>
                <a:lnTo>
                  <a:pt x="1862040" y="0"/>
                </a:lnTo>
                <a:lnTo>
                  <a:pt x="1862040" y="1862040"/>
                </a:lnTo>
                <a:lnTo>
                  <a:pt x="0" y="186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27434" y="9782860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5" t="-92346" r="-17029" b="-7832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73" y="2081112"/>
            <a:ext cx="16219069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</a:t>
            </a:r>
            <a:r>
              <a:rPr lang="en-US" b="true" sz="3092" spc="61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objetivo </a:t>
            </a: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desse plano será</a:t>
            </a:r>
            <a:r>
              <a:rPr lang="en-US" b="true" sz="3092" spc="61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identificar os riscos, manter o controle sob eles, verificar e registrá-los, além da criação de um relatório e de um plano de respostas à eles.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2973" y="921495"/>
            <a:ext cx="1388795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Plano de Gerenciamento de Riscos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419" y="3705910"/>
            <a:ext cx="16219069" cy="607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Como os riscos serão </a:t>
            </a:r>
            <a:r>
              <a:rPr lang="en-US" b="true" sz="3092" spc="61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identificados: </a:t>
            </a:r>
          </a:p>
          <a:p>
            <a:pPr algn="ctr">
              <a:lnSpc>
                <a:spcPts val="3711"/>
              </a:lnSpc>
            </a:pPr>
            <a:r>
              <a:rPr lang="en-US" b="true" sz="3092" spc="61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Reuniões, feedbacks, revisão por parte da equipe ao projeto</a:t>
            </a:r>
          </a:p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Obs: Caso necessário, será feito um plano de ação preventivo se não ocorrer o andamento conforme o planejado, </a:t>
            </a:r>
          </a:p>
          <a:p>
            <a:pPr algn="ctr">
              <a:lnSpc>
                <a:spcPts val="3711"/>
              </a:lnSpc>
            </a:pPr>
          </a:p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Como os riscos serão </a:t>
            </a:r>
            <a:r>
              <a:rPr lang="en-US" b="true" sz="3092" spc="61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controlados:</a:t>
            </a:r>
          </a:p>
          <a:p>
            <a:pPr algn="ctr">
              <a:lnSpc>
                <a:spcPts val="3711"/>
              </a:lnSpc>
            </a:pPr>
            <a:r>
              <a:rPr lang="en-US" b="true" sz="3092" spc="61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Descrição de cada etapa / Possível impacto causado / Modo de resolvê-lo</a:t>
            </a:r>
          </a:p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Em casos de etapas que não estão de acordo com a documentação, elas serão registradas para maior controle. </a:t>
            </a:r>
          </a:p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As atualizações no projeto serão acompanhadas por análises e reuniões semanais com a equipe. </a:t>
            </a:r>
          </a:p>
          <a:p>
            <a:pPr algn="ctr">
              <a:lnSpc>
                <a:spcPts val="3711"/>
              </a:lnSpc>
            </a:pPr>
          </a:p>
          <a:p>
            <a:pPr algn="ctr">
              <a:lnSpc>
                <a:spcPts val="37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297060" y="8808363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6" y="0"/>
                </a:lnTo>
                <a:lnTo>
                  <a:pt x="2422066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25960" y="0"/>
            <a:ext cx="1862040" cy="1862040"/>
          </a:xfrm>
          <a:custGeom>
            <a:avLst/>
            <a:gdLst/>
            <a:ahLst/>
            <a:cxnLst/>
            <a:rect r="r" b="b" t="t" l="l"/>
            <a:pathLst>
              <a:path h="1862040" w="1862040">
                <a:moveTo>
                  <a:pt x="0" y="0"/>
                </a:moveTo>
                <a:lnTo>
                  <a:pt x="1862040" y="0"/>
                </a:lnTo>
                <a:lnTo>
                  <a:pt x="1862040" y="1862040"/>
                </a:lnTo>
                <a:lnTo>
                  <a:pt x="0" y="1862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27434" y="9782860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5" t="-92346" r="-17029" b="-7832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82973" y="1628431"/>
            <a:ext cx="1388795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Relatório de Riscos ao Projeto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3685" y="2939040"/>
            <a:ext cx="18281276" cy="6304735"/>
            <a:chOff x="0" y="0"/>
            <a:chExt cx="24375035" cy="840631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3412255" y="785850"/>
              <a:ext cx="17601763" cy="7620464"/>
              <a:chOff x="0" y="0"/>
              <a:chExt cx="40616358" cy="1758434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0616358" cy="17584347"/>
              </a:xfrm>
              <a:custGeom>
                <a:avLst/>
                <a:gdLst/>
                <a:ahLst/>
                <a:cxnLst/>
                <a:rect r="r" b="b" t="t" l="l"/>
                <a:pathLst>
                  <a:path h="17584347" w="40616358">
                    <a:moveTo>
                      <a:pt x="40390297" y="0"/>
                    </a:moveTo>
                    <a:lnTo>
                      <a:pt x="0" y="0"/>
                    </a:lnTo>
                    <a:lnTo>
                      <a:pt x="0" y="17584347"/>
                    </a:lnTo>
                    <a:lnTo>
                      <a:pt x="40616358" y="17584347"/>
                    </a:lnTo>
                    <a:lnTo>
                      <a:pt x="40616358" y="0"/>
                    </a:lnTo>
                    <a:lnTo>
                      <a:pt x="40390297" y="0"/>
                    </a:lnTo>
                    <a:close/>
                    <a:moveTo>
                      <a:pt x="40390297" y="17358286"/>
                    </a:moveTo>
                    <a:lnTo>
                      <a:pt x="228600" y="17358286"/>
                    </a:lnTo>
                    <a:lnTo>
                      <a:pt x="228600" y="228600"/>
                    </a:lnTo>
                    <a:lnTo>
                      <a:pt x="40390297" y="228600"/>
                    </a:lnTo>
                    <a:lnTo>
                      <a:pt x="40390297" y="17358286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11" id="11"/>
            <p:cNvSpPr/>
            <p:nvPr/>
          </p:nvSpPr>
          <p:spPr>
            <a:xfrm rot="0">
              <a:off x="3412255" y="2390566"/>
              <a:ext cx="17601763" cy="66942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3412255" y="387749"/>
              <a:ext cx="17601763" cy="2012170"/>
              <a:chOff x="0" y="0"/>
              <a:chExt cx="1713407" cy="19587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13407" cy="195870"/>
              </a:xfrm>
              <a:custGeom>
                <a:avLst/>
                <a:gdLst/>
                <a:ahLst/>
                <a:cxnLst/>
                <a:rect r="r" b="b" t="t" l="l"/>
                <a:pathLst>
                  <a:path h="195870" w="1713407">
                    <a:moveTo>
                      <a:pt x="0" y="0"/>
                    </a:moveTo>
                    <a:lnTo>
                      <a:pt x="1713407" y="0"/>
                    </a:lnTo>
                    <a:lnTo>
                      <a:pt x="1713407" y="195870"/>
                    </a:lnTo>
                    <a:lnTo>
                      <a:pt x="0" y="195870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3791564" y="3029501"/>
              <a:ext cx="16791906" cy="4728247"/>
            </a:xfrm>
            <a:custGeom>
              <a:avLst/>
              <a:gdLst/>
              <a:ahLst/>
              <a:cxnLst/>
              <a:rect r="r" b="b" t="t" l="l"/>
              <a:pathLst>
                <a:path h="4728247" w="16791906">
                  <a:moveTo>
                    <a:pt x="0" y="0"/>
                  </a:moveTo>
                  <a:lnTo>
                    <a:pt x="16791906" y="0"/>
                  </a:lnTo>
                  <a:lnTo>
                    <a:pt x="16791906" y="4728247"/>
                  </a:lnTo>
                  <a:lnTo>
                    <a:pt x="0" y="4728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0"/>
              <a:ext cx="24375035" cy="210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82"/>
                </a:lnSpc>
              </a:pPr>
            </a:p>
            <a:p>
              <a:pPr algn="ctr">
                <a:lnSpc>
                  <a:spcPts val="4182"/>
                </a:lnSpc>
              </a:pPr>
              <a:r>
                <a:rPr lang="en-US" sz="3485" spc="6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Situações que impactam </a:t>
              </a:r>
              <a:r>
                <a:rPr lang="en-US" b="true" sz="3485" spc="6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negativamente </a:t>
              </a:r>
              <a:r>
                <a:rPr lang="en-US" sz="3485" spc="6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o </a:t>
              </a:r>
              <a:r>
                <a:rPr lang="en-US" b="true" sz="3485" spc="6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custo, </a:t>
              </a:r>
            </a:p>
            <a:p>
              <a:pPr algn="ctr">
                <a:lnSpc>
                  <a:spcPts val="4182"/>
                </a:lnSpc>
                <a:spcBef>
                  <a:spcPct val="0"/>
                </a:spcBef>
              </a:pPr>
              <a:r>
                <a:rPr lang="en-US" b="true" sz="3485" spc="6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cronograma </a:t>
              </a:r>
              <a:r>
                <a:rPr lang="en-US" sz="3485" spc="69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</a:t>
              </a:r>
              <a:r>
                <a:rPr lang="en-US" b="true" sz="3485" spc="6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escopo do projeto: 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5" t="-92346" r="-17029" b="-7832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801836" y="2923021"/>
            <a:ext cx="12685365" cy="7160781"/>
            <a:chOff x="0" y="0"/>
            <a:chExt cx="16913821" cy="9547707"/>
          </a:xfrm>
        </p:grpSpPr>
        <p:sp>
          <p:nvSpPr>
            <p:cNvPr name="AutoShape 8" id="8"/>
            <p:cNvSpPr/>
            <p:nvPr/>
          </p:nvSpPr>
          <p:spPr>
            <a:xfrm rot="0">
              <a:off x="0" y="1006577"/>
              <a:ext cx="16913821" cy="9605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9" id="9"/>
            <p:cNvGrpSpPr/>
            <p:nvPr/>
          </p:nvGrpSpPr>
          <p:grpSpPr>
            <a:xfrm rot="0">
              <a:off x="3174480" y="0"/>
              <a:ext cx="10564860" cy="9547707"/>
              <a:chOff x="0" y="0"/>
              <a:chExt cx="33288586" cy="3008366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3288585" cy="30083661"/>
              </a:xfrm>
              <a:custGeom>
                <a:avLst/>
                <a:gdLst/>
                <a:ahLst/>
                <a:cxnLst/>
                <a:rect r="r" b="b" t="t" l="l"/>
                <a:pathLst>
                  <a:path h="30083661" w="33288585">
                    <a:moveTo>
                      <a:pt x="33062528" y="0"/>
                    </a:moveTo>
                    <a:lnTo>
                      <a:pt x="0" y="0"/>
                    </a:lnTo>
                    <a:lnTo>
                      <a:pt x="0" y="30083661"/>
                    </a:lnTo>
                    <a:lnTo>
                      <a:pt x="33288585" y="30083661"/>
                    </a:lnTo>
                    <a:lnTo>
                      <a:pt x="33288585" y="0"/>
                    </a:lnTo>
                    <a:lnTo>
                      <a:pt x="33062528" y="0"/>
                    </a:lnTo>
                    <a:close/>
                    <a:moveTo>
                      <a:pt x="33062528" y="29857601"/>
                    </a:moveTo>
                    <a:lnTo>
                      <a:pt x="228600" y="29857601"/>
                    </a:lnTo>
                    <a:lnTo>
                      <a:pt x="228600" y="228600"/>
                    </a:lnTo>
                    <a:lnTo>
                      <a:pt x="33062528" y="228600"/>
                    </a:lnTo>
                    <a:lnTo>
                      <a:pt x="33062528" y="29857601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11" id="11"/>
            <p:cNvSpPr/>
            <p:nvPr/>
          </p:nvSpPr>
          <p:spPr>
            <a:xfrm rot="0">
              <a:off x="3198543" y="1240198"/>
              <a:ext cx="10564860" cy="80919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3198543" y="2825"/>
              <a:ext cx="10540798" cy="1318292"/>
              <a:chOff x="0" y="0"/>
              <a:chExt cx="1404284" cy="1756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04284" cy="175628"/>
              </a:xfrm>
              <a:custGeom>
                <a:avLst/>
                <a:gdLst/>
                <a:ahLst/>
                <a:cxnLst/>
                <a:rect r="r" b="b" t="t" l="l"/>
                <a:pathLst>
                  <a:path h="175628" w="1404284">
                    <a:moveTo>
                      <a:pt x="0" y="0"/>
                    </a:moveTo>
                    <a:lnTo>
                      <a:pt x="1404284" y="0"/>
                    </a:lnTo>
                    <a:lnTo>
                      <a:pt x="1404284" y="175628"/>
                    </a:lnTo>
                    <a:lnTo>
                      <a:pt x="0" y="175628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102569" y="247789"/>
              <a:ext cx="10400812" cy="768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37"/>
                </a:lnSpc>
              </a:pPr>
              <a:r>
                <a:rPr lang="en-US" b="true" sz="378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Tabela de Riscos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3990278" y="1549717"/>
              <a:ext cx="8933264" cy="7731280"/>
            </a:xfrm>
            <a:custGeom>
              <a:avLst/>
              <a:gdLst/>
              <a:ahLst/>
              <a:cxnLst/>
              <a:rect r="r" b="b" t="t" l="l"/>
              <a:pathLst>
                <a:path h="7731280" w="8933264">
                  <a:moveTo>
                    <a:pt x="0" y="0"/>
                  </a:moveTo>
                  <a:lnTo>
                    <a:pt x="8933264" y="0"/>
                  </a:lnTo>
                  <a:lnTo>
                    <a:pt x="8933264" y="7731280"/>
                  </a:lnTo>
                  <a:lnTo>
                    <a:pt x="0" y="7731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443219" y="358735"/>
            <a:ext cx="12685365" cy="6801002"/>
            <a:chOff x="0" y="0"/>
            <a:chExt cx="16913821" cy="9068003"/>
          </a:xfrm>
        </p:grpSpPr>
        <p:sp>
          <p:nvSpPr>
            <p:cNvPr name="AutoShape 17" id="17"/>
            <p:cNvSpPr/>
            <p:nvPr/>
          </p:nvSpPr>
          <p:spPr>
            <a:xfrm rot="0">
              <a:off x="0" y="1469454"/>
              <a:ext cx="16913821" cy="9605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329408" y="0"/>
              <a:ext cx="11409933" cy="9068003"/>
              <a:chOff x="0" y="0"/>
              <a:chExt cx="35951307" cy="2857217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5951306" cy="28572169"/>
              </a:xfrm>
              <a:custGeom>
                <a:avLst/>
                <a:gdLst/>
                <a:ahLst/>
                <a:cxnLst/>
                <a:rect r="r" b="b" t="t" l="l"/>
                <a:pathLst>
                  <a:path h="28572169" w="35951306">
                    <a:moveTo>
                      <a:pt x="35725246" y="0"/>
                    </a:moveTo>
                    <a:lnTo>
                      <a:pt x="0" y="0"/>
                    </a:lnTo>
                    <a:lnTo>
                      <a:pt x="0" y="28572169"/>
                    </a:lnTo>
                    <a:lnTo>
                      <a:pt x="35951306" y="28572169"/>
                    </a:lnTo>
                    <a:lnTo>
                      <a:pt x="35951306" y="0"/>
                    </a:lnTo>
                    <a:lnTo>
                      <a:pt x="35725246" y="0"/>
                    </a:lnTo>
                    <a:close/>
                    <a:moveTo>
                      <a:pt x="35725246" y="28346112"/>
                    </a:moveTo>
                    <a:lnTo>
                      <a:pt x="228600" y="28346112"/>
                    </a:lnTo>
                    <a:lnTo>
                      <a:pt x="228600" y="228600"/>
                    </a:lnTo>
                    <a:lnTo>
                      <a:pt x="35725246" y="228600"/>
                    </a:lnTo>
                    <a:lnTo>
                      <a:pt x="35725246" y="28346112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20" id="20"/>
            <p:cNvSpPr/>
            <p:nvPr/>
          </p:nvSpPr>
          <p:spPr>
            <a:xfrm rot="0">
              <a:off x="3198543" y="1703074"/>
              <a:ext cx="10564860" cy="80919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2329408" y="0"/>
              <a:ext cx="11409933" cy="1783993"/>
              <a:chOff x="0" y="0"/>
              <a:chExt cx="1520073" cy="23767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520073" cy="237670"/>
              </a:xfrm>
              <a:custGeom>
                <a:avLst/>
                <a:gdLst/>
                <a:ahLst/>
                <a:cxnLst/>
                <a:rect r="r" b="b" t="t" l="l"/>
                <a:pathLst>
                  <a:path h="237670" w="1520073">
                    <a:moveTo>
                      <a:pt x="0" y="0"/>
                    </a:moveTo>
                    <a:lnTo>
                      <a:pt x="1520073" y="0"/>
                    </a:lnTo>
                    <a:lnTo>
                      <a:pt x="1520073" y="237670"/>
                    </a:lnTo>
                    <a:lnTo>
                      <a:pt x="0" y="237670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2558749" y="2058940"/>
              <a:ext cx="10951249" cy="6515993"/>
            </a:xfrm>
            <a:custGeom>
              <a:avLst/>
              <a:gdLst/>
              <a:ahLst/>
              <a:cxnLst/>
              <a:rect r="r" b="b" t="t" l="l"/>
              <a:pathLst>
                <a:path h="6515993" w="10951249">
                  <a:moveTo>
                    <a:pt x="0" y="0"/>
                  </a:moveTo>
                  <a:lnTo>
                    <a:pt x="10951250" y="0"/>
                  </a:lnTo>
                  <a:lnTo>
                    <a:pt x="10951250" y="6515993"/>
                  </a:lnTo>
                  <a:lnTo>
                    <a:pt x="0" y="6515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797642" y="168097"/>
              <a:ext cx="10400812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7"/>
                </a:lnSpc>
              </a:pPr>
              <a:r>
                <a:rPr lang="en-US" sz="3581" b="true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Diagrama Ishikawa</a:t>
              </a:r>
            </a:p>
            <a:p>
              <a:pPr algn="ctr">
                <a:lnSpc>
                  <a:spcPts val="4297"/>
                </a:lnSpc>
              </a:pPr>
              <a:r>
                <a:rPr lang="en-US" b="true" sz="3581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(Causa e Efeito)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45" t="-92346" r="-17029" b="-783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87675"/>
            <a:ext cx="18416727" cy="8287527"/>
            <a:chOff x="0" y="0"/>
            <a:chExt cx="24555636" cy="11050036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555636" cy="12789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5" id="5"/>
            <p:cNvGrpSpPr/>
            <p:nvPr/>
          </p:nvGrpSpPr>
          <p:grpSpPr>
            <a:xfrm rot="0">
              <a:off x="707080" y="1872559"/>
              <a:ext cx="22997686" cy="9177477"/>
              <a:chOff x="0" y="0"/>
              <a:chExt cx="48123573" cy="1920423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123574" cy="19204237"/>
              </a:xfrm>
              <a:custGeom>
                <a:avLst/>
                <a:gdLst/>
                <a:ahLst/>
                <a:cxnLst/>
                <a:rect r="r" b="b" t="t" l="l"/>
                <a:pathLst>
                  <a:path h="19204237" w="48123574">
                    <a:moveTo>
                      <a:pt x="47897514" y="0"/>
                    </a:moveTo>
                    <a:lnTo>
                      <a:pt x="0" y="0"/>
                    </a:lnTo>
                    <a:lnTo>
                      <a:pt x="0" y="19204237"/>
                    </a:lnTo>
                    <a:lnTo>
                      <a:pt x="48123574" y="19204237"/>
                    </a:lnTo>
                    <a:lnTo>
                      <a:pt x="48123574" y="0"/>
                    </a:lnTo>
                    <a:lnTo>
                      <a:pt x="47897514" y="0"/>
                    </a:lnTo>
                    <a:close/>
                    <a:moveTo>
                      <a:pt x="47897514" y="18978176"/>
                    </a:moveTo>
                    <a:lnTo>
                      <a:pt x="228600" y="18978176"/>
                    </a:lnTo>
                    <a:lnTo>
                      <a:pt x="228600" y="228600"/>
                    </a:lnTo>
                    <a:lnTo>
                      <a:pt x="47897514" y="228600"/>
                    </a:lnTo>
                    <a:lnTo>
                      <a:pt x="47897514" y="18978176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707080" y="255235"/>
              <a:ext cx="22997686" cy="1924261"/>
              <a:chOff x="0" y="0"/>
              <a:chExt cx="1821399" cy="152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21399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821399">
                    <a:moveTo>
                      <a:pt x="0" y="0"/>
                    </a:moveTo>
                    <a:lnTo>
                      <a:pt x="1821399" y="0"/>
                    </a:lnTo>
                    <a:lnTo>
                      <a:pt x="1821399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030819" y="3061964"/>
              <a:ext cx="10978715" cy="1904324"/>
            </a:xfrm>
            <a:custGeom>
              <a:avLst/>
              <a:gdLst/>
              <a:ahLst/>
              <a:cxnLst/>
              <a:rect r="r" b="b" t="t" l="l"/>
              <a:pathLst>
                <a:path h="1904324" w="10978715">
                  <a:moveTo>
                    <a:pt x="0" y="0"/>
                  </a:moveTo>
                  <a:lnTo>
                    <a:pt x="10978715" y="0"/>
                  </a:lnTo>
                  <a:lnTo>
                    <a:pt x="10978715" y="1904324"/>
                  </a:lnTo>
                  <a:lnTo>
                    <a:pt x="0" y="1904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277818" y="3068179"/>
              <a:ext cx="10968459" cy="1898108"/>
            </a:xfrm>
            <a:custGeom>
              <a:avLst/>
              <a:gdLst/>
              <a:ahLst/>
              <a:cxnLst/>
              <a:rect r="r" b="b" t="t" l="l"/>
              <a:pathLst>
                <a:path h="1898108" w="10968459">
                  <a:moveTo>
                    <a:pt x="0" y="0"/>
                  </a:moveTo>
                  <a:lnTo>
                    <a:pt x="10968459" y="0"/>
                  </a:lnTo>
                  <a:lnTo>
                    <a:pt x="10968459" y="1898109"/>
                  </a:lnTo>
                  <a:lnTo>
                    <a:pt x="0" y="1898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30819" y="5654470"/>
              <a:ext cx="10978715" cy="1940828"/>
            </a:xfrm>
            <a:custGeom>
              <a:avLst/>
              <a:gdLst/>
              <a:ahLst/>
              <a:cxnLst/>
              <a:rect r="r" b="b" t="t" l="l"/>
              <a:pathLst>
                <a:path h="1940828" w="10978715">
                  <a:moveTo>
                    <a:pt x="0" y="0"/>
                  </a:moveTo>
                  <a:lnTo>
                    <a:pt x="10978715" y="0"/>
                  </a:lnTo>
                  <a:lnTo>
                    <a:pt x="10978715" y="1940828"/>
                  </a:lnTo>
                  <a:lnTo>
                    <a:pt x="0" y="1940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349713" y="5837353"/>
              <a:ext cx="10896564" cy="1575062"/>
            </a:xfrm>
            <a:custGeom>
              <a:avLst/>
              <a:gdLst/>
              <a:ahLst/>
              <a:cxnLst/>
              <a:rect r="r" b="b" t="t" l="l"/>
              <a:pathLst>
                <a:path h="1575062" w="10896564">
                  <a:moveTo>
                    <a:pt x="0" y="0"/>
                  </a:moveTo>
                  <a:lnTo>
                    <a:pt x="10896564" y="0"/>
                  </a:lnTo>
                  <a:lnTo>
                    <a:pt x="10896564" y="1575062"/>
                  </a:lnTo>
                  <a:lnTo>
                    <a:pt x="0" y="1575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030819" y="8477766"/>
              <a:ext cx="10978715" cy="1595322"/>
            </a:xfrm>
            <a:custGeom>
              <a:avLst/>
              <a:gdLst/>
              <a:ahLst/>
              <a:cxnLst/>
              <a:rect r="r" b="b" t="t" l="l"/>
              <a:pathLst>
                <a:path h="1595322" w="10978715">
                  <a:moveTo>
                    <a:pt x="0" y="0"/>
                  </a:moveTo>
                  <a:lnTo>
                    <a:pt x="10978715" y="0"/>
                  </a:lnTo>
                  <a:lnTo>
                    <a:pt x="10978715" y="1595322"/>
                  </a:lnTo>
                  <a:lnTo>
                    <a:pt x="0" y="159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2349713" y="8426196"/>
              <a:ext cx="10896564" cy="1601595"/>
            </a:xfrm>
            <a:custGeom>
              <a:avLst/>
              <a:gdLst/>
              <a:ahLst/>
              <a:cxnLst/>
              <a:rect r="r" b="b" t="t" l="l"/>
              <a:pathLst>
                <a:path h="1601595" w="10896564">
                  <a:moveTo>
                    <a:pt x="0" y="0"/>
                  </a:moveTo>
                  <a:lnTo>
                    <a:pt x="10896564" y="0"/>
                  </a:lnTo>
                  <a:lnTo>
                    <a:pt x="10896564" y="1601594"/>
                  </a:lnTo>
                  <a:lnTo>
                    <a:pt x="0" y="1601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5266916" y="716532"/>
              <a:ext cx="13157919" cy="992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02"/>
                </a:lnSpc>
              </a:pPr>
              <a:r>
                <a:rPr lang="en-US" sz="4835" b="true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Cenários e Planos de Respostas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597388" y="1654719"/>
            <a:ext cx="1282469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Plano de Gerenciamento de Aquisições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01375" y="1534410"/>
            <a:ext cx="995620" cy="1111808"/>
            <a:chOff x="0" y="0"/>
            <a:chExt cx="1327493" cy="1482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89921" y="2800438"/>
            <a:ext cx="15439627" cy="326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Define os processos necessários para obter bens ou serviços externos à organização, garantindo a entrega de insumos que não podem ser desenvolvidos internamente ou cuja terceirização seja mais eficiente. </a:t>
            </a:r>
          </a:p>
          <a:p>
            <a:pPr algn="ctr">
              <a:lnSpc>
                <a:spcPts val="3711"/>
              </a:lnSpc>
            </a:pPr>
          </a:p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No caso da Vino Bebidas, a aquisição de um banco de dados personalizado e o serviço de hospedagem online 24h é a melhor opção, pois sustentará todo o sistema financeiro da empresa.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4934" y="7387173"/>
            <a:ext cx="15439627" cy="1871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escolha do fornecedor seguirá critérios objetivos de segurança e experiência. A pesquisa será focada em empresas locais, visando facilitar o contato. Após entrevistas, será escolhida aquela mais alinhada aos objetivos da Vino Bebidas.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76838" y="6382091"/>
            <a:ext cx="853432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Seleção de Fornecedores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143885"/>
            <a:ext cx="1660419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Plano de Gerenciamento das Partes Interessadas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01375" y="1534410"/>
            <a:ext cx="995620" cy="1111808"/>
            <a:chOff x="0" y="0"/>
            <a:chExt cx="1327493" cy="1482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0232" y="2080789"/>
            <a:ext cx="1674903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objetivo deste é definir os processos e estratégias para</a:t>
            </a:r>
            <a:r>
              <a:rPr lang="en-US" b="true" sz="3092" spc="61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identificar, planejar, gerenciar e controlar o engajamento das partes interessadas e pessoas envolvidas no projeto.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89921" y="3874854"/>
            <a:ext cx="7658712" cy="5631717"/>
            <a:chOff x="0" y="0"/>
            <a:chExt cx="10211616" cy="750895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19271"/>
              <a:ext cx="10211616" cy="7489684"/>
              <a:chOff x="0" y="0"/>
              <a:chExt cx="31247709" cy="2291855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1247708" cy="22918555"/>
              </a:xfrm>
              <a:custGeom>
                <a:avLst/>
                <a:gdLst/>
                <a:ahLst/>
                <a:cxnLst/>
                <a:rect r="r" b="b" t="t" l="l"/>
                <a:pathLst>
                  <a:path h="22918555" w="31247708">
                    <a:moveTo>
                      <a:pt x="31021651" y="0"/>
                    </a:moveTo>
                    <a:lnTo>
                      <a:pt x="0" y="0"/>
                    </a:lnTo>
                    <a:lnTo>
                      <a:pt x="0" y="22918555"/>
                    </a:lnTo>
                    <a:lnTo>
                      <a:pt x="31247708" y="22918555"/>
                    </a:lnTo>
                    <a:lnTo>
                      <a:pt x="31247708" y="0"/>
                    </a:lnTo>
                    <a:lnTo>
                      <a:pt x="31021651" y="0"/>
                    </a:lnTo>
                    <a:close/>
                    <a:moveTo>
                      <a:pt x="31021651" y="22692495"/>
                    </a:moveTo>
                    <a:lnTo>
                      <a:pt x="228600" y="22692495"/>
                    </a:lnTo>
                    <a:lnTo>
                      <a:pt x="228600" y="228600"/>
                    </a:lnTo>
                    <a:lnTo>
                      <a:pt x="31021651" y="228600"/>
                    </a:lnTo>
                    <a:lnTo>
                      <a:pt x="31021651" y="22692495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19" id="19"/>
            <p:cNvSpPr/>
            <p:nvPr/>
          </p:nvSpPr>
          <p:spPr>
            <a:xfrm rot="0">
              <a:off x="0" y="1596448"/>
              <a:ext cx="10211616" cy="65793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10211616" cy="1605640"/>
              <a:chOff x="0" y="0"/>
              <a:chExt cx="1318189" cy="20726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318189" cy="207268"/>
              </a:xfrm>
              <a:custGeom>
                <a:avLst/>
                <a:gdLst/>
                <a:ahLst/>
                <a:cxnLst/>
                <a:rect r="r" b="b" t="t" l="l"/>
                <a:pathLst>
                  <a:path h="207268" w="1318189">
                    <a:moveTo>
                      <a:pt x="0" y="0"/>
                    </a:moveTo>
                    <a:lnTo>
                      <a:pt x="1318189" y="0"/>
                    </a:lnTo>
                    <a:lnTo>
                      <a:pt x="1318189" y="207268"/>
                    </a:lnTo>
                    <a:lnTo>
                      <a:pt x="0" y="207268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</p:grpSp>
      <p:graphicFrame>
        <p:nvGraphicFramePr>
          <p:cNvPr name="Object 22" id="22"/>
          <p:cNvGraphicFramePr/>
          <p:nvPr/>
        </p:nvGraphicFramePr>
        <p:xfrm>
          <a:off x="1289921" y="5029419"/>
          <a:ext cx="7038975" cy="2984373"/>
        </p:xfrm>
        <a:graphic>
          <a:graphicData uri="http://schemas.openxmlformats.org/presentationml/2006/ole">
            <p:oleObj imgW="8445500" imgH="4381500" r:id="rId12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23" id="23"/>
          <p:cNvGraphicFramePr/>
          <p:nvPr/>
        </p:nvGraphicFramePr>
        <p:xfrm>
          <a:off x="9580724" y="5050389"/>
          <a:ext cx="7038975" cy="3987641"/>
        </p:xfrm>
        <a:graphic>
          <a:graphicData uri="http://schemas.openxmlformats.org/presentationml/2006/ole">
            <p:oleObj imgW="8445500" imgH="5384800" r:id="rId1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4" id="24"/>
          <p:cNvSpPr txBox="true"/>
          <p:nvPr/>
        </p:nvSpPr>
        <p:spPr>
          <a:xfrm rot="0">
            <a:off x="1653739" y="4077067"/>
            <a:ext cx="69310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Estratégias Adotadas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580724" y="3874854"/>
            <a:ext cx="7747358" cy="1154565"/>
            <a:chOff x="0" y="0"/>
            <a:chExt cx="1333447" cy="19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33447" cy="198719"/>
            </a:xfrm>
            <a:custGeom>
              <a:avLst/>
              <a:gdLst/>
              <a:ahLst/>
              <a:cxnLst/>
              <a:rect r="r" b="b" t="t" l="l"/>
              <a:pathLst>
                <a:path h="198719" w="1333447">
                  <a:moveTo>
                    <a:pt x="0" y="0"/>
                  </a:moveTo>
                  <a:lnTo>
                    <a:pt x="1333447" y="0"/>
                  </a:lnTo>
                  <a:lnTo>
                    <a:pt x="1333447" y="198719"/>
                  </a:lnTo>
                  <a:lnTo>
                    <a:pt x="0" y="198719"/>
                  </a:lnTo>
                  <a:close/>
                </a:path>
              </a:pathLst>
            </a:custGeom>
            <a:solidFill>
              <a:srgbClr val="DD3689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949080" y="4077067"/>
            <a:ext cx="69310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Estratégias Adotadas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077075" y="978837"/>
            <a:ext cx="1413215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Plano de Gerenciamento de Monitoramento e Controle do Trabalho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01375" y="1534410"/>
            <a:ext cx="995620" cy="1111808"/>
            <a:chOff x="0" y="0"/>
            <a:chExt cx="1327493" cy="1482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33080" y="9251095"/>
            <a:ext cx="995620" cy="1111808"/>
            <a:chOff x="0" y="0"/>
            <a:chExt cx="1327493" cy="14824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89921" y="2833905"/>
            <a:ext cx="15111767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3106" spc="62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objetivo é monitorar o progresso, controlar variáveis e reagir adequadamente a desvios. </a:t>
            </a:r>
          </a:p>
          <a:p>
            <a:pPr algn="ctr">
              <a:lnSpc>
                <a:spcPts val="3728"/>
              </a:lnSpc>
              <a:spcBef>
                <a:spcPct val="0"/>
              </a:spcBef>
            </a:pPr>
            <a:r>
              <a:rPr lang="en-US" sz="3106" spc="62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Representa os </a:t>
            </a:r>
            <a:r>
              <a:rPr lang="en-US" b="true" sz="3106" spc="62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métodos de acompanhamento contínuo, ferramentas de organização temporal e dinâmicas colaborativas de avaliação adotadas.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16187" y="7268080"/>
            <a:ext cx="12055626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</a:pPr>
            <a:r>
              <a:rPr lang="en-US" b="true" sz="3092" spc="61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Sprints temáticos</a:t>
            </a:r>
          </a:p>
          <a:p>
            <a:pPr algn="l">
              <a:lnSpc>
                <a:spcPts val="3711"/>
              </a:lnSpc>
            </a:pPr>
            <a:r>
              <a:rPr lang="en-US" sz="3092" spc="61" b="true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1- Planejamento inicial e Levantamento de Requisitos </a:t>
            </a:r>
          </a:p>
          <a:p>
            <a:pPr algn="l">
              <a:lnSpc>
                <a:spcPts val="3711"/>
              </a:lnSpc>
            </a:pPr>
            <a:r>
              <a:rPr lang="en-US" sz="3092" spc="61" b="true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2- Estruturação Técnica e Diagramas</a:t>
            </a:r>
          </a:p>
          <a:p>
            <a:pPr algn="l">
              <a:lnSpc>
                <a:spcPts val="3711"/>
              </a:lnSpc>
            </a:pPr>
            <a:r>
              <a:rPr lang="en-US" sz="3092" spc="61" b="true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3- Gerência de Recursos, Riscos e Aquisições</a:t>
            </a:r>
          </a:p>
          <a:p>
            <a:pPr algn="l">
              <a:lnSpc>
                <a:spcPts val="3711"/>
              </a:lnSpc>
            </a:pPr>
            <a:r>
              <a:rPr lang="en-US" sz="3092" spc="61" b="true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4- Custos, Cronogramas e Metodologias </a:t>
            </a:r>
          </a:p>
          <a:p>
            <a:pPr algn="l">
              <a:lnSpc>
                <a:spcPts val="3711"/>
              </a:lnSpc>
              <a:spcBef>
                <a:spcPct val="0"/>
              </a:spcBef>
            </a:pPr>
            <a:r>
              <a:rPr lang="en-US" b="true" sz="3092" spc="61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5- Conclusão, Revisão Geral e Entrega Final  </a:t>
            </a:r>
          </a:p>
          <a:p>
            <a:pPr algn="l">
              <a:lnSpc>
                <a:spcPts val="371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89921" y="5329455"/>
            <a:ext cx="15111767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  <a:spcBef>
                <a:spcPct val="0"/>
              </a:spcBef>
            </a:pPr>
            <a:r>
              <a:rPr lang="en-US" sz="3106" spc="62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Foi adotado um modelo estrutura divido em </a:t>
            </a:r>
            <a:r>
              <a:rPr lang="en-US" b="true" sz="3106" spc="62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três pilares:</a:t>
            </a:r>
            <a:r>
              <a:rPr lang="en-US" sz="3106" spc="62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sprints temáticos, reuniões semanais de acompanhamento e relatórios periódicos individuais,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801375" y="1534410"/>
            <a:ext cx="995620" cy="1111808"/>
            <a:chOff x="0" y="0"/>
            <a:chExt cx="1327493" cy="148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33080" y="9251095"/>
            <a:ext cx="995620" cy="1111808"/>
            <a:chOff x="0" y="0"/>
            <a:chExt cx="1327493" cy="1482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130469" y="1347364"/>
            <a:ext cx="1854893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8"/>
              </a:lnSpc>
              <a:spcBef>
                <a:spcPct val="0"/>
              </a:spcBef>
            </a:pPr>
            <a:r>
              <a:rPr lang="en-US" b="true" sz="4906" spc="98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Reuniões semanais de acompanhamento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8297" y="2385589"/>
            <a:ext cx="15134702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1"/>
              </a:lnSpc>
            </a:pPr>
            <a:r>
              <a:rPr lang="en-US" sz="4009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função dessa etapa é garantir que o projeto permaneça alinhado aos prazos, objetivos e escopo estabelecidos. </a:t>
            </a:r>
          </a:p>
          <a:p>
            <a:pPr algn="ctr">
              <a:lnSpc>
                <a:spcPts val="4811"/>
              </a:lnSpc>
            </a:pPr>
            <a:r>
              <a:rPr lang="en-US" sz="4009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base para essas reuniões serão os relatórios enviados </a:t>
            </a:r>
          </a:p>
          <a:p>
            <a:pPr algn="ctr">
              <a:lnSpc>
                <a:spcPts val="4811"/>
              </a:lnSpc>
            </a:pPr>
            <a:r>
              <a:rPr lang="en-US" sz="4009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por cada membro da equipe.</a:t>
            </a:r>
          </a:p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4009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foco será nas contribuições, desafios, soluções adotadas e riscos percebidos ao longo do desenvolvimento do projeto.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39662" y="6515649"/>
            <a:ext cx="1021197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8"/>
              </a:lnSpc>
              <a:spcBef>
                <a:spcPct val="0"/>
              </a:spcBef>
            </a:pPr>
            <a:r>
              <a:rPr lang="en-US" b="true" sz="4906" spc="98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Relatório periódico individual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8172" y="7563399"/>
            <a:ext cx="15771656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4009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Esses relatórios, que será um formulário, serão enviados a cada três dias para cada pessoa envolvida com o projeto da empresa, e servirão de pauta para as reuniões.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0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132452" y="801393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1"/>
                </a:lnTo>
                <a:lnTo>
                  <a:pt x="0" y="504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6212" y="7246871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24339" y="2616866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8571" y="1190860"/>
            <a:ext cx="8359575" cy="4333640"/>
          </a:xfrm>
          <a:custGeom>
            <a:avLst/>
            <a:gdLst/>
            <a:ahLst/>
            <a:cxnLst/>
            <a:rect r="r" b="b" t="t" l="l"/>
            <a:pathLst>
              <a:path h="4333640" w="8359575">
                <a:moveTo>
                  <a:pt x="0" y="0"/>
                </a:moveTo>
                <a:lnTo>
                  <a:pt x="8359575" y="0"/>
                </a:lnTo>
                <a:lnTo>
                  <a:pt x="8359575" y="4333640"/>
                </a:lnTo>
                <a:lnTo>
                  <a:pt x="0" y="4333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52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8571" y="5524500"/>
            <a:ext cx="8359575" cy="4257529"/>
          </a:xfrm>
          <a:custGeom>
            <a:avLst/>
            <a:gdLst/>
            <a:ahLst/>
            <a:cxnLst/>
            <a:rect r="r" b="b" t="t" l="l"/>
            <a:pathLst>
              <a:path h="4257529" w="8359575">
                <a:moveTo>
                  <a:pt x="0" y="0"/>
                </a:moveTo>
                <a:lnTo>
                  <a:pt x="8359575" y="0"/>
                </a:lnTo>
                <a:lnTo>
                  <a:pt x="8359575" y="4257529"/>
                </a:lnTo>
                <a:lnTo>
                  <a:pt x="0" y="4257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050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08021" y="247650"/>
            <a:ext cx="1567195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Formulário de Acompanhamento de Atividades 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11537" y="2304683"/>
            <a:ext cx="8359575" cy="6439634"/>
            <a:chOff x="0" y="0"/>
            <a:chExt cx="11146101" cy="85861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8875271" y="385702"/>
              <a:ext cx="416756" cy="672187"/>
            </a:xfrm>
            <a:custGeom>
              <a:avLst/>
              <a:gdLst/>
              <a:ahLst/>
              <a:cxnLst/>
              <a:rect r="r" b="b" t="t" l="l"/>
              <a:pathLst>
                <a:path h="672187" w="416756">
                  <a:moveTo>
                    <a:pt x="0" y="0"/>
                  </a:moveTo>
                  <a:lnTo>
                    <a:pt x="416756" y="0"/>
                  </a:lnTo>
                  <a:lnTo>
                    <a:pt x="416756" y="672187"/>
                  </a:lnTo>
                  <a:lnTo>
                    <a:pt x="0" y="672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2738907"/>
              <a:ext cx="11146101" cy="5847271"/>
            </a:xfrm>
            <a:custGeom>
              <a:avLst/>
              <a:gdLst/>
              <a:ahLst/>
              <a:cxnLst/>
              <a:rect r="r" b="b" t="t" l="l"/>
              <a:pathLst>
                <a:path h="5847271" w="11146101">
                  <a:moveTo>
                    <a:pt x="0" y="0"/>
                  </a:moveTo>
                  <a:lnTo>
                    <a:pt x="11146101" y="0"/>
                  </a:lnTo>
                  <a:lnTo>
                    <a:pt x="11146101" y="5847271"/>
                  </a:lnTo>
                  <a:lnTo>
                    <a:pt x="0" y="5847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5" r="0" b="-13501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46101" cy="2738907"/>
            </a:xfrm>
            <a:custGeom>
              <a:avLst/>
              <a:gdLst/>
              <a:ahLst/>
              <a:cxnLst/>
              <a:rect r="r" b="b" t="t" l="l"/>
              <a:pathLst>
                <a:path h="2738907" w="11146101">
                  <a:moveTo>
                    <a:pt x="0" y="0"/>
                  </a:moveTo>
                  <a:lnTo>
                    <a:pt x="11146101" y="0"/>
                  </a:lnTo>
                  <a:lnTo>
                    <a:pt x="11146101" y="2738907"/>
                  </a:lnTo>
                  <a:lnTo>
                    <a:pt x="0" y="2738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1929" r="0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flipV="true">
            <a:off x="8868146" y="1190860"/>
            <a:ext cx="0" cy="84179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7771112" y="2304683"/>
            <a:ext cx="0" cy="64396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9411537" y="8744317"/>
            <a:ext cx="84779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9411537" y="2304683"/>
            <a:ext cx="0" cy="64171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669215" y="2374571"/>
            <a:ext cx="12824692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6C013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Plano de Gerenciamento de Encerramento de Projeto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01375" y="1534410"/>
            <a:ext cx="995620" cy="1111808"/>
            <a:chOff x="0" y="0"/>
            <a:chExt cx="1327493" cy="1482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472044" y="8752951"/>
            <a:ext cx="995620" cy="1111808"/>
            <a:chOff x="0" y="0"/>
            <a:chExt cx="1327493" cy="14824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82233" y="925539"/>
              <a:ext cx="345260" cy="556871"/>
            </a:xfrm>
            <a:custGeom>
              <a:avLst/>
              <a:gdLst/>
              <a:ahLst/>
              <a:cxnLst/>
              <a:rect r="r" b="b" t="t" l="l"/>
              <a:pathLst>
                <a:path h="556871" w="345260">
                  <a:moveTo>
                    <a:pt x="0" y="0"/>
                  </a:moveTo>
                  <a:lnTo>
                    <a:pt x="345260" y="0"/>
                  </a:lnTo>
                  <a:lnTo>
                    <a:pt x="345260" y="556872"/>
                  </a:lnTo>
                  <a:lnTo>
                    <a:pt x="0" y="556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9233" cy="1109233"/>
            </a:xfrm>
            <a:custGeom>
              <a:avLst/>
              <a:gdLst/>
              <a:ahLst/>
              <a:cxnLst/>
              <a:rect r="r" b="b" t="t" l="l"/>
              <a:pathLst>
                <a:path h="1109233" w="1109233">
                  <a:moveTo>
                    <a:pt x="0" y="0"/>
                  </a:moveTo>
                  <a:lnTo>
                    <a:pt x="1109233" y="0"/>
                  </a:lnTo>
                  <a:lnTo>
                    <a:pt x="1109233" y="1109233"/>
                  </a:lnTo>
                  <a:lnTo>
                    <a:pt x="0" y="1109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045" t="-92346" r="-17029" b="-7832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61748" y="3898571"/>
            <a:ext cx="15439627" cy="4663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</a:pPr>
          </a:p>
          <a:p>
            <a:pPr algn="ctr">
              <a:lnSpc>
                <a:spcPts val="3711"/>
              </a:lnSpc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Todo o processo será documentado, incluindo os aprendizados, desafios enfrentados, tecnologias utilizadas e uma análise de desempenho individual e em grupo. </a:t>
            </a:r>
          </a:p>
          <a:p>
            <a:pPr algn="ctr">
              <a:lnSpc>
                <a:spcPts val="3711"/>
              </a:lnSpc>
            </a:pPr>
          </a:p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3092" spc="61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Também serão identificados os erros e as possíveis melhorias futuras, com reflexões sobre o que poderia ter sido feito de forma diferente. Um formulário será enviado ao cliente para coleta de feedback e avaliação do resultado final. A entrega será formalizada com assinatura digital do responsável pela empresa.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0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859927" y="4163367"/>
            <a:ext cx="12568147" cy="1960267"/>
            <a:chOff x="0" y="0"/>
            <a:chExt cx="16757529" cy="26136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6757529" cy="1553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b="true" sz="8000" spc="128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Requisitos do Sistema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075478" y="2000491"/>
              <a:ext cx="12606572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336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BASE DA PROGRAMAÇÃO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769825" y="21073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19235" y="210730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0269" y="69948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32452" y="801393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1"/>
                </a:lnTo>
                <a:lnTo>
                  <a:pt x="0" y="504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6212" y="7246871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24339" y="2616866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064908" y="7732795"/>
            <a:ext cx="571428" cy="571428"/>
            <a:chOff x="0" y="0"/>
            <a:chExt cx="761904" cy="761904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761904" cy="761904"/>
              <a:chOff x="0" y="0"/>
              <a:chExt cx="6355080" cy="63550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6" id="6"/>
            <p:cNvSpPr/>
            <p:nvPr/>
          </p:nvSpPr>
          <p:spPr>
            <a:xfrm flipH="false" flipV="false" rot="5400000">
              <a:off x="126984" y="126984"/>
              <a:ext cx="507936" cy="507936"/>
            </a:xfrm>
            <a:custGeom>
              <a:avLst/>
              <a:gdLst/>
              <a:ahLst/>
              <a:cxnLst/>
              <a:rect r="r" b="b" t="t" l="l"/>
              <a:pathLst>
                <a:path h="507936" w="507936">
                  <a:moveTo>
                    <a:pt x="0" y="0"/>
                  </a:moveTo>
                  <a:lnTo>
                    <a:pt x="507936" y="0"/>
                  </a:lnTo>
                  <a:lnTo>
                    <a:pt x="507936" y="507936"/>
                  </a:lnTo>
                  <a:lnTo>
                    <a:pt x="0" y="507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329406" y="8247003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7" y="0"/>
                </a:lnTo>
                <a:lnTo>
                  <a:pt x="2422067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14478" y="108634"/>
            <a:ext cx="2422066" cy="2422066"/>
          </a:xfrm>
          <a:custGeom>
            <a:avLst/>
            <a:gdLst/>
            <a:ahLst/>
            <a:cxnLst/>
            <a:rect r="r" b="b" t="t" l="l"/>
            <a:pathLst>
              <a:path h="2422066" w="2422066">
                <a:moveTo>
                  <a:pt x="0" y="0"/>
                </a:moveTo>
                <a:lnTo>
                  <a:pt x="2422066" y="0"/>
                </a:lnTo>
                <a:lnTo>
                  <a:pt x="2422066" y="2422067"/>
                </a:lnTo>
                <a:lnTo>
                  <a:pt x="0" y="2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3908" y="202656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2094" y="8304223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752387" y="2026561"/>
            <a:ext cx="12783227" cy="7231739"/>
            <a:chOff x="0" y="0"/>
            <a:chExt cx="17044303" cy="964231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24746"/>
              <a:ext cx="17044303" cy="9617573"/>
              <a:chOff x="0" y="0"/>
              <a:chExt cx="40616358" cy="2291855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0616358" cy="22918555"/>
              </a:xfrm>
              <a:custGeom>
                <a:avLst/>
                <a:gdLst/>
                <a:ahLst/>
                <a:cxnLst/>
                <a:rect r="r" b="b" t="t" l="l"/>
                <a:pathLst>
                  <a:path h="22918555" w="40616358">
                    <a:moveTo>
                      <a:pt x="40390297" y="0"/>
                    </a:moveTo>
                    <a:lnTo>
                      <a:pt x="0" y="0"/>
                    </a:lnTo>
                    <a:lnTo>
                      <a:pt x="0" y="22918555"/>
                    </a:lnTo>
                    <a:lnTo>
                      <a:pt x="40616358" y="22918555"/>
                    </a:lnTo>
                    <a:lnTo>
                      <a:pt x="40616358" y="0"/>
                    </a:lnTo>
                    <a:lnTo>
                      <a:pt x="40390297" y="0"/>
                    </a:lnTo>
                    <a:close/>
                    <a:moveTo>
                      <a:pt x="40390297" y="22692495"/>
                    </a:moveTo>
                    <a:lnTo>
                      <a:pt x="228600" y="22692495"/>
                    </a:lnTo>
                    <a:lnTo>
                      <a:pt x="228600" y="228600"/>
                    </a:lnTo>
                    <a:lnTo>
                      <a:pt x="40390297" y="228600"/>
                    </a:lnTo>
                    <a:lnTo>
                      <a:pt x="40390297" y="22692495"/>
                    </a:lnTo>
                    <a:close/>
                  </a:path>
                </a:pathLst>
              </a:custGeom>
              <a:solidFill>
                <a:srgbClr val="6C0136"/>
              </a:solidFill>
            </p:spPr>
          </p:sp>
        </p:grpSp>
        <p:sp>
          <p:nvSpPr>
            <p:cNvPr name="AutoShape 14" id="14"/>
            <p:cNvSpPr/>
            <p:nvPr/>
          </p:nvSpPr>
          <p:spPr>
            <a:xfrm rot="0">
              <a:off x="0" y="2050014"/>
              <a:ext cx="17044303" cy="84485"/>
            </a:xfrm>
            <a:prstGeom prst="rect">
              <a:avLst/>
            </a:prstGeom>
            <a:solidFill>
              <a:srgbClr val="6C0136"/>
            </a:solid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7044303" cy="2061818"/>
              <a:chOff x="0" y="0"/>
              <a:chExt cx="1713407" cy="20726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713407" cy="207268"/>
              </a:xfrm>
              <a:custGeom>
                <a:avLst/>
                <a:gdLst/>
                <a:ahLst/>
                <a:cxnLst/>
                <a:rect r="r" b="b" t="t" l="l"/>
                <a:pathLst>
                  <a:path h="207268" w="1713407">
                    <a:moveTo>
                      <a:pt x="0" y="0"/>
                    </a:moveTo>
                    <a:lnTo>
                      <a:pt x="1713407" y="0"/>
                    </a:lnTo>
                    <a:lnTo>
                      <a:pt x="1713407" y="207268"/>
                    </a:lnTo>
                    <a:lnTo>
                      <a:pt x="0" y="207268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45" t="-92346" r="-17029" b="-78324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861411" y="7589607"/>
            <a:ext cx="1074887" cy="1039408"/>
            <a:chOff x="0" y="0"/>
            <a:chExt cx="283098" cy="27375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3098" cy="273754"/>
            </a:xfrm>
            <a:custGeom>
              <a:avLst/>
              <a:gdLst/>
              <a:ahLst/>
              <a:cxnLst/>
              <a:rect r="r" b="b" t="t" l="l"/>
              <a:pathLst>
                <a:path h="273754" w="283098">
                  <a:moveTo>
                    <a:pt x="0" y="0"/>
                  </a:moveTo>
                  <a:lnTo>
                    <a:pt x="283098" y="0"/>
                  </a:lnTo>
                  <a:lnTo>
                    <a:pt x="283098" y="273754"/>
                  </a:lnTo>
                  <a:lnTo>
                    <a:pt x="0" y="2737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83098" cy="330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459838" y="2530701"/>
            <a:ext cx="3368323" cy="7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2"/>
              </a:lnSpc>
            </a:pPr>
            <a:r>
              <a:rPr lang="en-US" sz="4801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52387" y="3679433"/>
            <a:ext cx="12783227" cy="534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530" spc="50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problemática inicialmente identificada — caracterizada por processos manuais, erros recorrentes, atrasos em pagamentos e ausência de visão consolidada da saúde financeira — foi enfrentada com uma solução tecnológica robusta, baseada em automação, digitalização e integração de dados.</a:t>
            </a:r>
          </a:p>
          <a:p>
            <a:pPr algn="ctr">
              <a:lnSpc>
                <a:spcPts val="3036"/>
              </a:lnSpc>
            </a:pPr>
          </a:p>
          <a:p>
            <a:pPr algn="ctr">
              <a:lnSpc>
                <a:spcPts val="3036"/>
              </a:lnSpc>
            </a:pPr>
            <a:r>
              <a:rPr lang="en-US" sz="2530" spc="50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 construção do sistema foi planejada em etapas essenciais: levantamento de requisitos com diferentes perfis de usuários, desenvolvimento focado na experiência do usuário, testes internos e um plano de implantação com capacitação da equipe. </a:t>
            </a:r>
          </a:p>
          <a:p>
            <a:pPr algn="ctr">
              <a:lnSpc>
                <a:spcPts val="3036"/>
              </a:lnSpc>
            </a:pPr>
          </a:p>
          <a:p>
            <a:pPr algn="ctr">
              <a:lnSpc>
                <a:spcPts val="3036"/>
              </a:lnSpc>
              <a:spcBef>
                <a:spcPct val="0"/>
              </a:spcBef>
            </a:pPr>
            <a:r>
              <a:rPr lang="en-US" sz="2530" spc="50">
                <a:solidFill>
                  <a:srgbClr val="6C013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Como resultado, a VINO conquistou maior eficiência operacional, maior segurança nas informações financeiras e uma base sólida para a tomada de decisões estratégicas.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0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142251" y="4516073"/>
            <a:ext cx="10003497" cy="133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81"/>
              </a:lnSpc>
            </a:pPr>
            <a:r>
              <a:rPr lang="en-US" b="true" sz="9262" spc="14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Muito 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769825" y="21073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19235" y="210730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40269" y="69948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32452" y="801393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1"/>
                </a:lnTo>
                <a:lnTo>
                  <a:pt x="0" y="504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96212" y="7246871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24339" y="2616866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372555" y="423681"/>
            <a:ext cx="4301296" cy="4445076"/>
            <a:chOff x="0" y="0"/>
            <a:chExt cx="5735061" cy="592676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735061" cy="5926768"/>
              <a:chOff x="0" y="0"/>
              <a:chExt cx="45319581" cy="4683448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5319581" cy="46834484"/>
              </a:xfrm>
              <a:custGeom>
                <a:avLst/>
                <a:gdLst/>
                <a:ahLst/>
                <a:cxnLst/>
                <a:rect r="r" b="b" t="t" l="l"/>
                <a:pathLst>
                  <a:path h="46834484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46834484"/>
                    </a:lnTo>
                    <a:lnTo>
                      <a:pt x="45319581" y="46834484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46608426"/>
                    </a:moveTo>
                    <a:lnTo>
                      <a:pt x="228600" y="46608426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4660842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64748" y="1566834"/>
              <a:ext cx="5405566" cy="3963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permit</a:t>
              </a: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ir que o administrador realize o cadastro dos usuários do sistema, tendo em vista dados cruciais, como Nome Completo, CPF e RG, Data de Nascimento, Telefone, Email, Senha, Endereço, Cargo na Empresa, Conta Bancária, Valor do Salário, Horas Trabalhadas. Exemplos de Usuários são: O Diretor Financeiro, o único que pode adentrar no sistema, verificar as despesas, pedir relatórios detalhados, analisar os gráficos de tendências financeiras a respeito da empresa.</a:t>
              </a:r>
            </a:p>
            <a:p>
              <a:pPr algn="just">
                <a:lnSpc>
                  <a:spcPts val="1815"/>
                </a:lnSpc>
              </a:pP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445479" y="524681"/>
              <a:ext cx="4175625" cy="316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RF01 - C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ADASTRO USUÁRIO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0" y="1187027"/>
              <a:ext cx="5735061" cy="3001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5" t="-92346" r="-17029" b="-78324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559675" y="504997"/>
            <a:ext cx="3414637" cy="2844172"/>
            <a:chOff x="0" y="0"/>
            <a:chExt cx="4552849" cy="379223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552849" cy="3792230"/>
              <a:chOff x="0" y="0"/>
              <a:chExt cx="35977510" cy="2996694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5977509" cy="29966946"/>
              </a:xfrm>
              <a:custGeom>
                <a:avLst/>
                <a:gdLst/>
                <a:ahLst/>
                <a:cxnLst/>
                <a:rect r="r" b="b" t="t" l="l"/>
                <a:pathLst>
                  <a:path h="29966946" w="35977509">
                    <a:moveTo>
                      <a:pt x="35751452" y="0"/>
                    </a:moveTo>
                    <a:lnTo>
                      <a:pt x="0" y="0"/>
                    </a:lnTo>
                    <a:lnTo>
                      <a:pt x="0" y="29966946"/>
                    </a:lnTo>
                    <a:lnTo>
                      <a:pt x="35977509" y="29966946"/>
                    </a:lnTo>
                    <a:lnTo>
                      <a:pt x="35977509" y="0"/>
                    </a:lnTo>
                    <a:lnTo>
                      <a:pt x="35751452" y="0"/>
                    </a:lnTo>
                    <a:close/>
                    <a:moveTo>
                      <a:pt x="35751452" y="29740885"/>
                    </a:moveTo>
                    <a:lnTo>
                      <a:pt x="228600" y="29740885"/>
                    </a:lnTo>
                    <a:lnTo>
                      <a:pt x="228600" y="228600"/>
                    </a:lnTo>
                    <a:lnTo>
                      <a:pt x="35751452" y="228600"/>
                    </a:lnTo>
                    <a:lnTo>
                      <a:pt x="35751452" y="2974088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30787" y="1414434"/>
              <a:ext cx="4291275" cy="213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registra</a:t>
              </a: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 a data e hora do login dos usuários, permitindo análise de acessos não autorizados e conferência das horas trabalhadas, servindo como um “ponto de trabalho”.</a:t>
              </a:r>
            </a:p>
            <a:p>
              <a:pPr algn="just">
                <a:lnSpc>
                  <a:spcPts val="1815"/>
                </a:lnSpc>
              </a:pP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4552849" cy="1196693"/>
              <a:chOff x="0" y="0"/>
              <a:chExt cx="1517717" cy="39892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517717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517717">
                    <a:moveTo>
                      <a:pt x="0" y="0"/>
                    </a:moveTo>
                    <a:lnTo>
                      <a:pt x="1517717" y="0"/>
                    </a:lnTo>
                    <a:lnTo>
                      <a:pt x="1517717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53649" y="394433"/>
              <a:ext cx="3314872" cy="63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RF02 - CON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TROLE ACESSO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rot="0">
              <a:off x="0" y="1187027"/>
              <a:ext cx="4552849" cy="3001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737143" y="504997"/>
            <a:ext cx="4301296" cy="3072772"/>
            <a:chOff x="0" y="0"/>
            <a:chExt cx="5735061" cy="409703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735061" cy="4097030"/>
              <a:chOff x="0" y="0"/>
              <a:chExt cx="45319581" cy="3237553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5319581" cy="32375537"/>
              </a:xfrm>
              <a:custGeom>
                <a:avLst/>
                <a:gdLst/>
                <a:ahLst/>
                <a:cxnLst/>
                <a:rect r="r" b="b" t="t" l="l"/>
                <a:pathLst>
                  <a:path h="32375537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32375537"/>
                    </a:lnTo>
                    <a:lnTo>
                      <a:pt x="45319581" y="32375537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32149476"/>
                    </a:moveTo>
                    <a:lnTo>
                      <a:pt x="228600" y="32149476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3214947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64748" y="1566834"/>
              <a:ext cx="5405566" cy="213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escanear os documentos para imagem, após ter a imagem em uma boa resolução, o sistema se utilizará de um sistema OCR (Reconhecimento Óptico de Caracteres) para converter a imagem para um documento de texto, onde o sistema possa filtrar as informações.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457200" y="364930"/>
              <a:ext cx="4175625" cy="63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RF03 - DIGIT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ALIZAÇÃO DOS DOCUMENTOS</a:t>
              </a:r>
            </a:p>
          </p:txBody>
        </p:sp>
        <p:sp>
          <p:nvSpPr>
            <p:cNvPr name="AutoShape 31" id="31"/>
            <p:cNvSpPr/>
            <p:nvPr/>
          </p:nvSpPr>
          <p:spPr>
            <a:xfrm rot="0">
              <a:off x="0" y="1187027"/>
              <a:ext cx="5735061" cy="3001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4042437" y="5482502"/>
            <a:ext cx="4301296" cy="2615572"/>
            <a:chOff x="0" y="0"/>
            <a:chExt cx="5735061" cy="348743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735061" cy="3487430"/>
              <a:chOff x="0" y="0"/>
              <a:chExt cx="45319581" cy="2755835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45319581" cy="27558358"/>
              </a:xfrm>
              <a:custGeom>
                <a:avLst/>
                <a:gdLst/>
                <a:ahLst/>
                <a:cxnLst/>
                <a:rect r="r" b="b" t="t" l="l"/>
                <a:pathLst>
                  <a:path h="27558358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27558358"/>
                    </a:lnTo>
                    <a:lnTo>
                      <a:pt x="45319581" y="27558358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27332298"/>
                    </a:moveTo>
                    <a:lnTo>
                      <a:pt x="228600" y="27332298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2733229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164748" y="1566834"/>
              <a:ext cx="5405566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salvar a análise dos documentos em formato de texto(doc ou docx), para futuras auditorias do sistema ou reprocessamento das análises.</a:t>
              </a:r>
            </a:p>
            <a:p>
              <a:pPr algn="just">
                <a:lnSpc>
                  <a:spcPts val="1815"/>
                </a:lnSpc>
              </a:pP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08769" y="281809"/>
              <a:ext cx="4175625" cy="63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RF04 - ARQUIV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AMENTO DAS DIGITALIZAÇÕES</a:t>
              </a:r>
            </a:p>
          </p:txBody>
        </p:sp>
        <p:sp>
          <p:nvSpPr>
            <p:cNvPr name="AutoShape 39" id="39"/>
            <p:cNvSpPr/>
            <p:nvPr/>
          </p:nvSpPr>
          <p:spPr>
            <a:xfrm rot="0">
              <a:off x="0" y="1187027"/>
              <a:ext cx="5735061" cy="3001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286708" y="5482502"/>
            <a:ext cx="4301296" cy="3301372"/>
            <a:chOff x="0" y="0"/>
            <a:chExt cx="5735061" cy="4401830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5735061" cy="4401830"/>
              <a:chOff x="0" y="0"/>
              <a:chExt cx="45319581" cy="3478412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45319581" cy="34784125"/>
              </a:xfrm>
              <a:custGeom>
                <a:avLst/>
                <a:gdLst/>
                <a:ahLst/>
                <a:cxnLst/>
                <a:rect r="r" b="b" t="t" l="l"/>
                <a:pathLst>
                  <a:path h="34784125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34784125"/>
                    </a:lnTo>
                    <a:lnTo>
                      <a:pt x="45319581" y="34784125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34558064"/>
                    </a:moveTo>
                    <a:lnTo>
                      <a:pt x="228600" y="34558064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3455806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164748" y="1566834"/>
              <a:ext cx="5405566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será carregado com os principais nichos e tendências do mercado financeiro em questão, com tais dados o sistema se utilizará de inteligências artificiais para emprestar os dados recebidos das digitalizações, e receber uma análise criteriosa a respeito da empresa.</a:t>
              </a:r>
            </a:p>
            <a:p>
              <a:pPr algn="just">
                <a:lnSpc>
                  <a:spcPts val="1815"/>
                </a:lnSpc>
              </a:pPr>
            </a:p>
          </p:txBody>
        </p:sp>
        <p:grpSp>
          <p:nvGrpSpPr>
            <p:cNvPr name="Group 44" id="44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445479" y="281809"/>
              <a:ext cx="4175625" cy="63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RF05 - CRI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AÇÃO DE ANÁLISES</a:t>
              </a:r>
            </a:p>
          </p:txBody>
        </p:sp>
        <p:sp>
          <p:nvSpPr>
            <p:cNvPr name="AutoShape 47" id="47"/>
            <p:cNvSpPr/>
            <p:nvPr/>
          </p:nvSpPr>
          <p:spPr>
            <a:xfrm rot="0">
              <a:off x="0" y="1187027"/>
              <a:ext cx="5735061" cy="3001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4531210" y="5482502"/>
            <a:ext cx="3013529" cy="2386972"/>
            <a:chOff x="0" y="0"/>
            <a:chExt cx="4018039" cy="3182630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4018039" cy="3182630"/>
              <a:chOff x="0" y="0"/>
              <a:chExt cx="31751335" cy="2514976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31751336" cy="25149767"/>
              </a:xfrm>
              <a:custGeom>
                <a:avLst/>
                <a:gdLst/>
                <a:ahLst/>
                <a:cxnLst/>
                <a:rect r="r" b="b" t="t" l="l"/>
                <a:pathLst>
                  <a:path h="25149767" w="31751336">
                    <a:moveTo>
                      <a:pt x="31525276" y="0"/>
                    </a:moveTo>
                    <a:lnTo>
                      <a:pt x="0" y="0"/>
                    </a:lnTo>
                    <a:lnTo>
                      <a:pt x="0" y="25149767"/>
                    </a:lnTo>
                    <a:lnTo>
                      <a:pt x="31751336" y="25149767"/>
                    </a:lnTo>
                    <a:lnTo>
                      <a:pt x="31751336" y="0"/>
                    </a:lnTo>
                    <a:lnTo>
                      <a:pt x="31525276" y="0"/>
                    </a:lnTo>
                    <a:close/>
                    <a:moveTo>
                      <a:pt x="31525276" y="24923707"/>
                    </a:moveTo>
                    <a:lnTo>
                      <a:pt x="228600" y="24923707"/>
                    </a:lnTo>
                    <a:lnTo>
                      <a:pt x="228600" y="228600"/>
                    </a:lnTo>
                    <a:lnTo>
                      <a:pt x="31525276" y="228600"/>
                    </a:lnTo>
                    <a:lnTo>
                      <a:pt x="31525276" y="2492370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51" id="51"/>
            <p:cNvSpPr txBox="true"/>
            <p:nvPr/>
          </p:nvSpPr>
          <p:spPr>
            <a:xfrm rot="0">
              <a:off x="115424" y="1262034"/>
              <a:ext cx="3787191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notificar o Diretor Financeiro com antecedência sobre vencimentos de contas, impostos e pagamentos.</a:t>
              </a:r>
            </a:p>
            <a:p>
              <a:pPr algn="just">
                <a:lnSpc>
                  <a:spcPts val="1815"/>
                </a:lnSpc>
              </a:pPr>
            </a:p>
          </p:txBody>
        </p:sp>
        <p:grpSp>
          <p:nvGrpSpPr>
            <p:cNvPr name="Group 52" id="52"/>
            <p:cNvGrpSpPr/>
            <p:nvPr/>
          </p:nvGrpSpPr>
          <p:grpSpPr>
            <a:xfrm rot="0">
              <a:off x="0" y="0"/>
              <a:ext cx="4018039" cy="1196693"/>
              <a:chOff x="0" y="0"/>
              <a:chExt cx="1339435" cy="398924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339435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339435">
                    <a:moveTo>
                      <a:pt x="0" y="0"/>
                    </a:moveTo>
                    <a:lnTo>
                      <a:pt x="1339435" y="0"/>
                    </a:lnTo>
                    <a:lnTo>
                      <a:pt x="1339435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312107" y="524681"/>
              <a:ext cx="2925483" cy="316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RF06 - ALERT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AS</a:t>
              </a:r>
            </a:p>
          </p:txBody>
        </p:sp>
        <p:sp>
          <p:nvSpPr>
            <p:cNvPr name="AutoShape 55" id="55"/>
            <p:cNvSpPr/>
            <p:nvPr/>
          </p:nvSpPr>
          <p:spPr>
            <a:xfrm rot="0">
              <a:off x="0" y="1187027"/>
              <a:ext cx="4018039" cy="30013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239033" y="654039"/>
            <a:ext cx="3162438" cy="2615572"/>
            <a:chOff x="0" y="0"/>
            <a:chExt cx="4216584" cy="348743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216584" cy="3487430"/>
              <a:chOff x="0" y="0"/>
              <a:chExt cx="33320279" cy="2755835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3320279" cy="27558358"/>
              </a:xfrm>
              <a:custGeom>
                <a:avLst/>
                <a:gdLst/>
                <a:ahLst/>
                <a:cxnLst/>
                <a:rect r="r" b="b" t="t" l="l"/>
                <a:pathLst>
                  <a:path h="27558358" w="33320279">
                    <a:moveTo>
                      <a:pt x="33094219" y="0"/>
                    </a:moveTo>
                    <a:lnTo>
                      <a:pt x="0" y="0"/>
                    </a:lnTo>
                    <a:lnTo>
                      <a:pt x="0" y="27558358"/>
                    </a:lnTo>
                    <a:lnTo>
                      <a:pt x="33320279" y="27558358"/>
                    </a:lnTo>
                    <a:lnTo>
                      <a:pt x="33320279" y="0"/>
                    </a:lnTo>
                    <a:lnTo>
                      <a:pt x="33094219" y="0"/>
                    </a:lnTo>
                    <a:close/>
                    <a:moveTo>
                      <a:pt x="33094219" y="27332298"/>
                    </a:moveTo>
                    <a:lnTo>
                      <a:pt x="228600" y="27332298"/>
                    </a:lnTo>
                    <a:lnTo>
                      <a:pt x="228600" y="228600"/>
                    </a:lnTo>
                    <a:lnTo>
                      <a:pt x="33094219" y="228600"/>
                    </a:lnTo>
                    <a:lnTo>
                      <a:pt x="33094219" y="2733229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4216584" cy="1196693"/>
              <a:chOff x="0" y="0"/>
              <a:chExt cx="1405621" cy="39892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05621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405621">
                    <a:moveTo>
                      <a:pt x="0" y="0"/>
                    </a:moveTo>
                    <a:lnTo>
                      <a:pt x="1405621" y="0"/>
                    </a:lnTo>
                    <a:lnTo>
                      <a:pt x="1405621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21127" y="1414434"/>
              <a:ext cx="397433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calcular automaticamente os pagamentos dos funcionários com base em salário fixo, horas extras e descontos aplicáveis. </a:t>
              </a:r>
            </a:p>
            <a:p>
              <a:pPr algn="just">
                <a:lnSpc>
                  <a:spcPts val="1815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07831" y="325993"/>
              <a:ext cx="3070042" cy="63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RF07 - CÁLCULO 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 PAGAMENTOS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0" y="1187027"/>
              <a:ext cx="4216584" cy="30013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2137590">
            <a:off x="-1282084" y="2268771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4064" y="1750362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7" y="0"/>
                </a:lnTo>
                <a:lnTo>
                  <a:pt x="895857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711559">
            <a:off x="17005916" y="9323602"/>
            <a:ext cx="2564168" cy="1520401"/>
          </a:xfrm>
          <a:custGeom>
            <a:avLst/>
            <a:gdLst/>
            <a:ahLst/>
            <a:cxnLst/>
            <a:rect r="r" b="b" t="t" l="l"/>
            <a:pathLst>
              <a:path h="1520401" w="2564168">
                <a:moveTo>
                  <a:pt x="0" y="0"/>
                </a:moveTo>
                <a:lnTo>
                  <a:pt x="2564168" y="0"/>
                </a:lnTo>
                <a:lnTo>
                  <a:pt x="2564168" y="1520400"/>
                </a:lnTo>
                <a:lnTo>
                  <a:pt x="0" y="152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6880155" y="8911143"/>
            <a:ext cx="895856" cy="895856"/>
          </a:xfrm>
          <a:custGeom>
            <a:avLst/>
            <a:gdLst/>
            <a:ahLst/>
            <a:cxnLst/>
            <a:rect r="r" b="b" t="t" l="l"/>
            <a:pathLst>
              <a:path h="895856" w="895856">
                <a:moveTo>
                  <a:pt x="0" y="0"/>
                </a:moveTo>
                <a:lnTo>
                  <a:pt x="895856" y="0"/>
                </a:lnTo>
                <a:lnTo>
                  <a:pt x="895856" y="895856"/>
                </a:lnTo>
                <a:lnTo>
                  <a:pt x="0" y="895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-18705"/>
            <a:ext cx="1827946" cy="1047405"/>
          </a:xfrm>
          <a:custGeom>
            <a:avLst/>
            <a:gdLst/>
            <a:ahLst/>
            <a:cxnLst/>
            <a:rect r="r" b="b" t="t" l="l"/>
            <a:pathLst>
              <a:path h="1047405" w="1827946">
                <a:moveTo>
                  <a:pt x="0" y="0"/>
                </a:moveTo>
                <a:lnTo>
                  <a:pt x="1827946" y="0"/>
                </a:lnTo>
                <a:lnTo>
                  <a:pt x="1827946" y="1047405"/>
                </a:lnTo>
                <a:lnTo>
                  <a:pt x="0" y="1047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5" t="-92346" r="-17029" b="-78324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153946" y="654039"/>
            <a:ext cx="3510480" cy="2615572"/>
            <a:chOff x="0" y="0"/>
            <a:chExt cx="4680640" cy="348743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680640" cy="3487430"/>
              <a:chOff x="0" y="0"/>
              <a:chExt cx="36987342" cy="2755835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6987342" cy="27558358"/>
              </a:xfrm>
              <a:custGeom>
                <a:avLst/>
                <a:gdLst/>
                <a:ahLst/>
                <a:cxnLst/>
                <a:rect r="r" b="b" t="t" l="l"/>
                <a:pathLst>
                  <a:path h="27558358" w="36987342">
                    <a:moveTo>
                      <a:pt x="36761282" y="0"/>
                    </a:moveTo>
                    <a:lnTo>
                      <a:pt x="0" y="0"/>
                    </a:lnTo>
                    <a:lnTo>
                      <a:pt x="0" y="27558358"/>
                    </a:lnTo>
                    <a:lnTo>
                      <a:pt x="36987342" y="27558358"/>
                    </a:lnTo>
                    <a:lnTo>
                      <a:pt x="36987342" y="0"/>
                    </a:lnTo>
                    <a:lnTo>
                      <a:pt x="36761282" y="0"/>
                    </a:lnTo>
                    <a:close/>
                    <a:moveTo>
                      <a:pt x="36761282" y="27332298"/>
                    </a:moveTo>
                    <a:lnTo>
                      <a:pt x="228600" y="27332298"/>
                    </a:lnTo>
                    <a:lnTo>
                      <a:pt x="228600" y="228600"/>
                    </a:lnTo>
                    <a:lnTo>
                      <a:pt x="36761282" y="228600"/>
                    </a:lnTo>
                    <a:lnTo>
                      <a:pt x="36761282" y="2733229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134458" y="1414434"/>
              <a:ext cx="4411725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gerar relatório de cada salário daqueles funcionários que pediram ao Diretor Financeiro, ou que tiverem alguma dúvida a respeito de seu pagamento.</a:t>
              </a:r>
            </a:p>
            <a:p>
              <a:pPr algn="just">
                <a:lnSpc>
                  <a:spcPts val="1815"/>
                </a:lnSpc>
              </a:pP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4680640" cy="1196693"/>
              <a:chOff x="0" y="0"/>
              <a:chExt cx="1560317" cy="39892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560317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560317">
                    <a:moveTo>
                      <a:pt x="0" y="0"/>
                    </a:moveTo>
                    <a:lnTo>
                      <a:pt x="1560317" y="0"/>
                    </a:lnTo>
                    <a:lnTo>
                      <a:pt x="1560317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63575" y="524681"/>
              <a:ext cx="3407915" cy="63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RF08 - REL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ATÓRIO SALÁRIO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rot="0">
              <a:off x="0" y="1187027"/>
              <a:ext cx="4680640" cy="3001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416901" y="641999"/>
            <a:ext cx="3224067" cy="2386972"/>
            <a:chOff x="0" y="0"/>
            <a:chExt cx="4298755" cy="318263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298755" cy="3182630"/>
              <a:chOff x="0" y="0"/>
              <a:chExt cx="33969612" cy="2514976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3969610" cy="25149767"/>
              </a:xfrm>
              <a:custGeom>
                <a:avLst/>
                <a:gdLst/>
                <a:ahLst/>
                <a:cxnLst/>
                <a:rect r="r" b="b" t="t" l="l"/>
                <a:pathLst>
                  <a:path h="25149767" w="33969610">
                    <a:moveTo>
                      <a:pt x="33743553" y="0"/>
                    </a:moveTo>
                    <a:lnTo>
                      <a:pt x="0" y="0"/>
                    </a:lnTo>
                    <a:lnTo>
                      <a:pt x="0" y="25149767"/>
                    </a:lnTo>
                    <a:lnTo>
                      <a:pt x="33969610" y="25149767"/>
                    </a:lnTo>
                    <a:lnTo>
                      <a:pt x="33969610" y="0"/>
                    </a:lnTo>
                    <a:lnTo>
                      <a:pt x="33743553" y="0"/>
                    </a:lnTo>
                    <a:close/>
                    <a:moveTo>
                      <a:pt x="33743553" y="24923707"/>
                    </a:moveTo>
                    <a:lnTo>
                      <a:pt x="228600" y="24923707"/>
                    </a:lnTo>
                    <a:lnTo>
                      <a:pt x="228600" y="228600"/>
                    </a:lnTo>
                    <a:lnTo>
                      <a:pt x="33743553" y="228600"/>
                    </a:lnTo>
                    <a:lnTo>
                      <a:pt x="33743553" y="2492370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123488" y="1262034"/>
              <a:ext cx="405178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gerar relatórios detalhados sobre receitas, despesas e fluxo de caixa, com possibilidade de filtro por período, tipo de documento ou setor da empresa. 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0" y="0"/>
              <a:ext cx="4298755" cy="1196693"/>
              <a:chOff x="0" y="0"/>
              <a:chExt cx="1433013" cy="39892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4330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433013">
                    <a:moveTo>
                      <a:pt x="0" y="0"/>
                    </a:moveTo>
                    <a:lnTo>
                      <a:pt x="1433013" y="0"/>
                    </a:lnTo>
                    <a:lnTo>
                      <a:pt x="14330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342697" y="288418"/>
              <a:ext cx="3129869" cy="63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RF09 - REL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ATÓRIOS FINANCEIROS</a:t>
              </a:r>
            </a:p>
          </p:txBody>
        </p:sp>
        <p:sp>
          <p:nvSpPr>
            <p:cNvPr name="AutoShape 31" id="31"/>
            <p:cNvSpPr/>
            <p:nvPr/>
          </p:nvSpPr>
          <p:spPr>
            <a:xfrm rot="0">
              <a:off x="0" y="1187027"/>
              <a:ext cx="4298755" cy="3001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393443" y="654039"/>
            <a:ext cx="3261350" cy="2844172"/>
            <a:chOff x="0" y="0"/>
            <a:chExt cx="4348467" cy="379223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348467" cy="3792230"/>
              <a:chOff x="0" y="0"/>
              <a:chExt cx="34362441" cy="29966946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34362442" cy="29966946"/>
              </a:xfrm>
              <a:custGeom>
                <a:avLst/>
                <a:gdLst/>
                <a:ahLst/>
                <a:cxnLst/>
                <a:rect r="r" b="b" t="t" l="l"/>
                <a:pathLst>
                  <a:path h="29966946" w="34362442">
                    <a:moveTo>
                      <a:pt x="34136381" y="0"/>
                    </a:moveTo>
                    <a:lnTo>
                      <a:pt x="0" y="0"/>
                    </a:lnTo>
                    <a:lnTo>
                      <a:pt x="0" y="29966946"/>
                    </a:lnTo>
                    <a:lnTo>
                      <a:pt x="34362442" y="29966946"/>
                    </a:lnTo>
                    <a:lnTo>
                      <a:pt x="34362442" y="0"/>
                    </a:lnTo>
                    <a:lnTo>
                      <a:pt x="34136381" y="0"/>
                    </a:lnTo>
                    <a:close/>
                    <a:moveTo>
                      <a:pt x="34136381" y="29740885"/>
                    </a:moveTo>
                    <a:lnTo>
                      <a:pt x="228600" y="29740885"/>
                    </a:lnTo>
                    <a:lnTo>
                      <a:pt x="228600" y="228600"/>
                    </a:lnTo>
                    <a:lnTo>
                      <a:pt x="34136381" y="228600"/>
                    </a:lnTo>
                    <a:lnTo>
                      <a:pt x="34136381" y="2974088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124916" y="1262034"/>
              <a:ext cx="4098635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permit</a:t>
              </a: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ir o livre arbítrio do usuário, dando a ele a liberdade de escolher os tipos de dados, setores, datas/períodos e valores variados para gerar um relatório com os dados que ele requisitar.</a:t>
              </a:r>
            </a:p>
            <a:p>
              <a:pPr algn="just">
                <a:lnSpc>
                  <a:spcPts val="1815"/>
                </a:lnSpc>
              </a:pP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0"/>
              <a:ext cx="4348467" cy="1196693"/>
              <a:chOff x="0" y="0"/>
              <a:chExt cx="1449585" cy="39892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449585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449585">
                    <a:moveTo>
                      <a:pt x="0" y="0"/>
                    </a:moveTo>
                    <a:lnTo>
                      <a:pt x="1449585" y="0"/>
                    </a:lnTo>
                    <a:lnTo>
                      <a:pt x="1449585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337773" y="281809"/>
              <a:ext cx="3166064" cy="63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RF10 - REL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ATÓRIOS PERSONALIZADOS</a:t>
              </a:r>
            </a:p>
          </p:txBody>
        </p:sp>
        <p:sp>
          <p:nvSpPr>
            <p:cNvPr name="AutoShape 39" id="39"/>
            <p:cNvSpPr/>
            <p:nvPr/>
          </p:nvSpPr>
          <p:spPr>
            <a:xfrm rot="0">
              <a:off x="0" y="1187027"/>
              <a:ext cx="4348467" cy="3001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3609709" y="4165098"/>
            <a:ext cx="3119084" cy="2386972"/>
            <a:chOff x="0" y="0"/>
            <a:chExt cx="4158778" cy="3182630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4158778" cy="3182630"/>
              <a:chOff x="0" y="0"/>
              <a:chExt cx="32863486" cy="25149767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2863486" cy="25149767"/>
              </a:xfrm>
              <a:custGeom>
                <a:avLst/>
                <a:gdLst/>
                <a:ahLst/>
                <a:cxnLst/>
                <a:rect r="r" b="b" t="t" l="l"/>
                <a:pathLst>
                  <a:path h="25149767" w="32863486">
                    <a:moveTo>
                      <a:pt x="32637428" y="0"/>
                    </a:moveTo>
                    <a:lnTo>
                      <a:pt x="0" y="0"/>
                    </a:lnTo>
                    <a:lnTo>
                      <a:pt x="0" y="25149767"/>
                    </a:lnTo>
                    <a:lnTo>
                      <a:pt x="32863486" y="25149767"/>
                    </a:lnTo>
                    <a:lnTo>
                      <a:pt x="32863486" y="0"/>
                    </a:lnTo>
                    <a:lnTo>
                      <a:pt x="32637428" y="0"/>
                    </a:lnTo>
                    <a:close/>
                    <a:moveTo>
                      <a:pt x="32637428" y="24923707"/>
                    </a:moveTo>
                    <a:lnTo>
                      <a:pt x="228600" y="24923707"/>
                    </a:lnTo>
                    <a:lnTo>
                      <a:pt x="228600" y="228600"/>
                    </a:lnTo>
                    <a:lnTo>
                      <a:pt x="32637428" y="228600"/>
                    </a:lnTo>
                    <a:lnTo>
                      <a:pt x="32637428" y="2492370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0"/>
              <a:ext cx="4158778" cy="1196693"/>
              <a:chOff x="0" y="0"/>
              <a:chExt cx="1386351" cy="398924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386351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386351">
                    <a:moveTo>
                      <a:pt x="0" y="0"/>
                    </a:moveTo>
                    <a:lnTo>
                      <a:pt x="1386351" y="0"/>
                    </a:lnTo>
                    <a:lnTo>
                      <a:pt x="1386351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45" id="45"/>
            <p:cNvSpPr txBox="true"/>
            <p:nvPr/>
          </p:nvSpPr>
          <p:spPr>
            <a:xfrm rot="0">
              <a:off x="119467" y="1414434"/>
              <a:ext cx="3919845" cy="152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permitir a conciliação bancária e agendamento de pagamentos automáticos. </a:t>
              </a:r>
            </a:p>
            <a:p>
              <a:pPr algn="just">
                <a:lnSpc>
                  <a:spcPts val="1815"/>
                </a:lnSpc>
              </a:pP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23039" y="281809"/>
              <a:ext cx="3027954" cy="63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RF11 - IN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TEGRAÇÃO BANCÁRIA</a:t>
              </a:r>
            </a:p>
          </p:txBody>
        </p:sp>
        <p:sp>
          <p:nvSpPr>
            <p:cNvPr name="AutoShape 47" id="47"/>
            <p:cNvSpPr/>
            <p:nvPr/>
          </p:nvSpPr>
          <p:spPr>
            <a:xfrm rot="0">
              <a:off x="0" y="1187027"/>
              <a:ext cx="4158778" cy="3001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7500014" y="4165098"/>
            <a:ext cx="3287971" cy="2158372"/>
            <a:chOff x="0" y="0"/>
            <a:chExt cx="4383962" cy="2877830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4383962" cy="2877830"/>
              <a:chOff x="0" y="0"/>
              <a:chExt cx="34642929" cy="22741177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34642927" cy="22741178"/>
              </a:xfrm>
              <a:custGeom>
                <a:avLst/>
                <a:gdLst/>
                <a:ahLst/>
                <a:cxnLst/>
                <a:rect r="r" b="b" t="t" l="l"/>
                <a:pathLst>
                  <a:path h="22741178" w="34642927">
                    <a:moveTo>
                      <a:pt x="34416870" y="0"/>
                    </a:moveTo>
                    <a:lnTo>
                      <a:pt x="0" y="0"/>
                    </a:lnTo>
                    <a:lnTo>
                      <a:pt x="0" y="22741178"/>
                    </a:lnTo>
                    <a:lnTo>
                      <a:pt x="34642927" y="22741178"/>
                    </a:lnTo>
                    <a:lnTo>
                      <a:pt x="34642927" y="0"/>
                    </a:lnTo>
                    <a:lnTo>
                      <a:pt x="34416870" y="0"/>
                    </a:lnTo>
                    <a:close/>
                    <a:moveTo>
                      <a:pt x="34416870" y="22515117"/>
                    </a:moveTo>
                    <a:lnTo>
                      <a:pt x="228600" y="22515117"/>
                    </a:lnTo>
                    <a:lnTo>
                      <a:pt x="228600" y="228600"/>
                    </a:lnTo>
                    <a:lnTo>
                      <a:pt x="34416870" y="228600"/>
                    </a:lnTo>
                    <a:lnTo>
                      <a:pt x="34416870" y="2251511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51" id="51"/>
            <p:cNvSpPr txBox="true"/>
            <p:nvPr/>
          </p:nvSpPr>
          <p:spPr>
            <a:xfrm rot="0">
              <a:off x="125935" y="1414434"/>
              <a:ext cx="4132091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permitir análise de impacto de cortes de custos e investimentos futuros.</a:t>
              </a:r>
            </a:p>
            <a:p>
              <a:pPr algn="just">
                <a:lnSpc>
                  <a:spcPts val="1815"/>
                </a:lnSpc>
              </a:pPr>
            </a:p>
          </p:txBody>
        </p:sp>
        <p:grpSp>
          <p:nvGrpSpPr>
            <p:cNvPr name="Group 52" id="52"/>
            <p:cNvGrpSpPr/>
            <p:nvPr/>
          </p:nvGrpSpPr>
          <p:grpSpPr>
            <a:xfrm rot="0">
              <a:off x="0" y="0"/>
              <a:ext cx="4383962" cy="1196693"/>
              <a:chOff x="0" y="0"/>
              <a:chExt cx="1461417" cy="398924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461417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461417">
                    <a:moveTo>
                      <a:pt x="0" y="0"/>
                    </a:moveTo>
                    <a:lnTo>
                      <a:pt x="1461417" y="0"/>
                    </a:lnTo>
                    <a:lnTo>
                      <a:pt x="1461417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323213" y="281809"/>
              <a:ext cx="3743936" cy="63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RF12 - SIMUL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AÇÃO DE CENÁRIOS FINANCEIROS</a:t>
              </a:r>
            </a:p>
          </p:txBody>
        </p:sp>
        <p:sp>
          <p:nvSpPr>
            <p:cNvPr name="AutoShape 55" id="55"/>
            <p:cNvSpPr/>
            <p:nvPr/>
          </p:nvSpPr>
          <p:spPr>
            <a:xfrm rot="0">
              <a:off x="0" y="1187027"/>
              <a:ext cx="4383962" cy="30013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1722822" y="4165098"/>
            <a:ext cx="4301296" cy="3987172"/>
            <a:chOff x="0" y="0"/>
            <a:chExt cx="5735061" cy="5316230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0" y="0"/>
              <a:ext cx="5735061" cy="5316230"/>
              <a:chOff x="0" y="0"/>
              <a:chExt cx="45319581" cy="42009894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45319581" cy="42009895"/>
              </a:xfrm>
              <a:custGeom>
                <a:avLst/>
                <a:gdLst/>
                <a:ahLst/>
                <a:cxnLst/>
                <a:rect r="r" b="b" t="t" l="l"/>
                <a:pathLst>
                  <a:path h="42009895" w="45319581">
                    <a:moveTo>
                      <a:pt x="45093520" y="0"/>
                    </a:moveTo>
                    <a:lnTo>
                      <a:pt x="0" y="0"/>
                    </a:lnTo>
                    <a:lnTo>
                      <a:pt x="0" y="42009895"/>
                    </a:lnTo>
                    <a:lnTo>
                      <a:pt x="45319581" y="42009895"/>
                    </a:lnTo>
                    <a:lnTo>
                      <a:pt x="45319581" y="0"/>
                    </a:lnTo>
                    <a:lnTo>
                      <a:pt x="45093520" y="0"/>
                    </a:lnTo>
                    <a:close/>
                    <a:moveTo>
                      <a:pt x="45093520" y="41783834"/>
                    </a:moveTo>
                    <a:lnTo>
                      <a:pt x="228600" y="41783834"/>
                    </a:lnTo>
                    <a:lnTo>
                      <a:pt x="228600" y="228600"/>
                    </a:lnTo>
                    <a:lnTo>
                      <a:pt x="45093520" y="228600"/>
                    </a:lnTo>
                    <a:lnTo>
                      <a:pt x="45093520" y="417838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0"/>
              <a:ext cx="5735061" cy="1196693"/>
              <a:chOff x="0" y="0"/>
              <a:chExt cx="1911813" cy="398924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911813" cy="398924"/>
              </a:xfrm>
              <a:custGeom>
                <a:avLst/>
                <a:gdLst/>
                <a:ahLst/>
                <a:cxnLst/>
                <a:rect r="r" b="b" t="t" l="l"/>
                <a:pathLst>
                  <a:path h="398924" w="1911813">
                    <a:moveTo>
                      <a:pt x="0" y="0"/>
                    </a:moveTo>
                    <a:lnTo>
                      <a:pt x="1911813" y="0"/>
                    </a:lnTo>
                    <a:lnTo>
                      <a:pt x="1911813" y="398924"/>
                    </a:lnTo>
                    <a:lnTo>
                      <a:pt x="0" y="398924"/>
                    </a:lnTo>
                    <a:close/>
                  </a:path>
                </a:pathLst>
              </a:custGeom>
              <a:solidFill>
                <a:srgbClr val="DD3689"/>
              </a:solidFill>
            </p:spPr>
          </p:sp>
        </p:grpSp>
        <p:sp>
          <p:nvSpPr>
            <p:cNvPr name="TextBox 61" id="61"/>
            <p:cNvSpPr txBox="true"/>
            <p:nvPr/>
          </p:nvSpPr>
          <p:spPr>
            <a:xfrm rot="0">
              <a:off x="164748" y="1566834"/>
              <a:ext cx="5405566" cy="335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15"/>
                </a:lnSpc>
              </a:pP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 sistema deve apresenta</a:t>
              </a:r>
              <a:r>
                <a:rPr lang="en-US" sz="1512" spc="3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 os dados brutos ao usuário de forma clara e direta, após isso o sistema deve apresentar gráficos lado a lado, com o intuito de comparar dados de x tempo anterior com dados atuais, ou setores x para setores y, ou por tipo de dados lucros, despesas ou afins, da mesma forma será com os relatórios detalhistas, onde o sistema pode colocar lado a lado facilitando a análise do diretor financeiro.</a:t>
              </a:r>
            </a:p>
            <a:p>
              <a:pPr algn="just">
                <a:lnSpc>
                  <a:spcPts val="1815"/>
                </a:lnSpc>
              </a:pP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530519" y="281809"/>
              <a:ext cx="4674024" cy="63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RF13 - GRÁFICO</a:t>
              </a:r>
              <a:r>
                <a:rPr lang="en-US" b="true" sz="1572" spc="78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 E RELATÓRIOS COMPARATIVOS</a:t>
              </a:r>
            </a:p>
          </p:txBody>
        </p:sp>
        <p:sp>
          <p:nvSpPr>
            <p:cNvPr name="AutoShape 63" id="63"/>
            <p:cNvSpPr/>
            <p:nvPr/>
          </p:nvSpPr>
          <p:spPr>
            <a:xfrm rot="0">
              <a:off x="0" y="1187027"/>
              <a:ext cx="5735061" cy="30013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01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679486" y="4163367"/>
            <a:ext cx="12929029" cy="1960267"/>
            <a:chOff x="0" y="0"/>
            <a:chExt cx="17238705" cy="26136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7238705" cy="1553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80"/>
                </a:lnSpc>
              </a:pPr>
              <a:r>
                <a:rPr lang="en-US" b="true" sz="8000" spc="128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Diagramação do Projeto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135074" y="2000491"/>
              <a:ext cx="12968558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336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VISÃO MAIS SIMPLIFICADA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769825" y="21073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19235" y="210730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0"/>
                </a:lnTo>
                <a:lnTo>
                  <a:pt x="0" y="504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40269" y="6994801"/>
            <a:ext cx="1019131" cy="1019131"/>
          </a:xfrm>
          <a:custGeom>
            <a:avLst/>
            <a:gdLst/>
            <a:ahLst/>
            <a:cxnLst/>
            <a:rect r="r" b="b" t="t" l="l"/>
            <a:pathLst>
              <a:path h="1019131" w="1019131">
                <a:moveTo>
                  <a:pt x="0" y="0"/>
                </a:moveTo>
                <a:lnTo>
                  <a:pt x="1019131" y="0"/>
                </a:lnTo>
                <a:lnTo>
                  <a:pt x="101913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32452" y="8013931"/>
            <a:ext cx="312567" cy="504140"/>
          </a:xfrm>
          <a:custGeom>
            <a:avLst/>
            <a:gdLst/>
            <a:ahLst/>
            <a:cxnLst/>
            <a:rect r="r" b="b" t="t" l="l"/>
            <a:pathLst>
              <a:path h="504140" w="312567">
                <a:moveTo>
                  <a:pt x="0" y="0"/>
                </a:moveTo>
                <a:lnTo>
                  <a:pt x="312567" y="0"/>
                </a:lnTo>
                <a:lnTo>
                  <a:pt x="312567" y="504141"/>
                </a:lnTo>
                <a:lnTo>
                  <a:pt x="0" y="504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6212" y="7246871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0"/>
                </a:lnTo>
                <a:lnTo>
                  <a:pt x="0" y="101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24339" y="2616866"/>
            <a:ext cx="631861" cy="1019131"/>
          </a:xfrm>
          <a:custGeom>
            <a:avLst/>
            <a:gdLst/>
            <a:ahLst/>
            <a:cxnLst/>
            <a:rect r="r" b="b" t="t" l="l"/>
            <a:pathLst>
              <a:path h="1019131" w="631861">
                <a:moveTo>
                  <a:pt x="0" y="0"/>
                </a:moveTo>
                <a:lnTo>
                  <a:pt x="631861" y="0"/>
                </a:lnTo>
                <a:lnTo>
                  <a:pt x="631861" y="1019131"/>
                </a:lnTo>
                <a:lnTo>
                  <a:pt x="0" y="1019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DAGnSBMOKuo</dc:identifier>
  <dcterms:modified xsi:type="dcterms:W3CDTF">2011-08-01T06:04:30Z</dcterms:modified>
  <cp:revision>1</cp:revision>
  <dc:title>Trabalho-Colombo</dc:title>
</cp:coreProperties>
</file>